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8.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111"/>
  </p:notesMasterIdLst>
  <p:handoutMasterIdLst>
    <p:handoutMasterId r:id="rId112"/>
  </p:handoutMasterIdLst>
  <p:sldIdLst>
    <p:sldId id="619" r:id="rId2"/>
    <p:sldId id="501" r:id="rId3"/>
    <p:sldId id="532" r:id="rId4"/>
    <p:sldId id="607" r:id="rId5"/>
    <p:sldId id="618" r:id="rId6"/>
    <p:sldId id="608" r:id="rId7"/>
    <p:sldId id="623" r:id="rId8"/>
    <p:sldId id="620" r:id="rId9"/>
    <p:sldId id="624" r:id="rId10"/>
    <p:sldId id="621" r:id="rId11"/>
    <p:sldId id="622" r:id="rId12"/>
    <p:sldId id="625" r:id="rId13"/>
    <p:sldId id="626" r:id="rId14"/>
    <p:sldId id="628" r:id="rId15"/>
    <p:sldId id="627" r:id="rId16"/>
    <p:sldId id="629" r:id="rId17"/>
    <p:sldId id="630" r:id="rId18"/>
    <p:sldId id="609" r:id="rId19"/>
    <p:sldId id="634" r:id="rId20"/>
    <p:sldId id="610" r:id="rId21"/>
    <p:sldId id="633" r:id="rId22"/>
    <p:sldId id="635" r:id="rId23"/>
    <p:sldId id="664" r:id="rId24"/>
    <p:sldId id="636" r:id="rId25"/>
    <p:sldId id="637" r:id="rId26"/>
    <p:sldId id="638" r:id="rId27"/>
    <p:sldId id="639" r:id="rId28"/>
    <p:sldId id="642" r:id="rId29"/>
    <p:sldId id="640" r:id="rId30"/>
    <p:sldId id="641" r:id="rId31"/>
    <p:sldId id="643" r:id="rId32"/>
    <p:sldId id="645" r:id="rId33"/>
    <p:sldId id="646" r:id="rId34"/>
    <p:sldId id="644" r:id="rId35"/>
    <p:sldId id="647" r:id="rId36"/>
    <p:sldId id="648" r:id="rId37"/>
    <p:sldId id="650" r:id="rId38"/>
    <p:sldId id="651" r:id="rId39"/>
    <p:sldId id="652" r:id="rId40"/>
    <p:sldId id="653" r:id="rId41"/>
    <p:sldId id="654" r:id="rId42"/>
    <p:sldId id="655" r:id="rId43"/>
    <p:sldId id="657" r:id="rId44"/>
    <p:sldId id="658" r:id="rId45"/>
    <p:sldId id="659" r:id="rId46"/>
    <p:sldId id="660" r:id="rId47"/>
    <p:sldId id="661" r:id="rId48"/>
    <p:sldId id="662" r:id="rId49"/>
    <p:sldId id="663" r:id="rId50"/>
    <p:sldId id="632" r:id="rId51"/>
    <p:sldId id="670" r:id="rId52"/>
    <p:sldId id="667" r:id="rId53"/>
    <p:sldId id="669" r:id="rId54"/>
    <p:sldId id="668" r:id="rId55"/>
    <p:sldId id="672" r:id="rId56"/>
    <p:sldId id="674" r:id="rId57"/>
    <p:sldId id="611" r:id="rId58"/>
    <p:sldId id="676" r:id="rId59"/>
    <p:sldId id="677" r:id="rId60"/>
    <p:sldId id="678" r:id="rId61"/>
    <p:sldId id="679" r:id="rId62"/>
    <p:sldId id="680" r:id="rId63"/>
    <p:sldId id="681" r:id="rId64"/>
    <p:sldId id="682" r:id="rId65"/>
    <p:sldId id="683" r:id="rId66"/>
    <p:sldId id="684" r:id="rId67"/>
    <p:sldId id="685" r:id="rId68"/>
    <p:sldId id="686" r:id="rId69"/>
    <p:sldId id="687" r:id="rId70"/>
    <p:sldId id="688" r:id="rId71"/>
    <p:sldId id="689" r:id="rId72"/>
    <p:sldId id="690" r:id="rId73"/>
    <p:sldId id="691" r:id="rId74"/>
    <p:sldId id="692" r:id="rId75"/>
    <p:sldId id="693" r:id="rId76"/>
    <p:sldId id="694" r:id="rId77"/>
    <p:sldId id="695" r:id="rId78"/>
    <p:sldId id="697" r:id="rId79"/>
    <p:sldId id="612" r:id="rId80"/>
    <p:sldId id="699" r:id="rId81"/>
    <p:sldId id="700" r:id="rId82"/>
    <p:sldId id="724" r:id="rId83"/>
    <p:sldId id="701" r:id="rId84"/>
    <p:sldId id="702" r:id="rId85"/>
    <p:sldId id="703" r:id="rId86"/>
    <p:sldId id="613" r:id="rId87"/>
    <p:sldId id="704" r:id="rId88"/>
    <p:sldId id="705" r:id="rId89"/>
    <p:sldId id="614" r:id="rId90"/>
    <p:sldId id="707" r:id="rId91"/>
    <p:sldId id="708" r:id="rId92"/>
    <p:sldId id="709" r:id="rId93"/>
    <p:sldId id="710" r:id="rId94"/>
    <p:sldId id="711" r:id="rId95"/>
    <p:sldId id="615" r:id="rId96"/>
    <p:sldId id="716" r:id="rId97"/>
    <p:sldId id="717" r:id="rId98"/>
    <p:sldId id="719" r:id="rId99"/>
    <p:sldId id="718" r:id="rId100"/>
    <p:sldId id="721" r:id="rId101"/>
    <p:sldId id="725" r:id="rId102"/>
    <p:sldId id="720" r:id="rId103"/>
    <p:sldId id="616" r:id="rId104"/>
    <p:sldId id="713" r:id="rId105"/>
    <p:sldId id="617" r:id="rId106"/>
    <p:sldId id="714" r:id="rId107"/>
    <p:sldId id="723" r:id="rId108"/>
    <p:sldId id="508" r:id="rId109"/>
    <p:sldId id="606" r:id="rId110"/>
  </p:sldIdLst>
  <p:sldSz cx="9144000" cy="6858000" type="overhead"/>
  <p:notesSz cx="6669088" cy="9926638"/>
  <p:custDataLst>
    <p:tags r:id="rId113"/>
  </p:custDataLst>
  <p:defaultTextStyle>
    <a:defPPr>
      <a:defRPr lang="en-US"/>
    </a:defPPr>
    <a:lvl1pPr algn="r" rtl="0" eaLnBrk="0" fontAlgn="base" hangingPunct="0">
      <a:spcBef>
        <a:spcPct val="0"/>
      </a:spcBef>
      <a:spcAft>
        <a:spcPct val="0"/>
      </a:spcAft>
      <a:defRPr sz="4800" i="1" kern="1200">
        <a:solidFill>
          <a:schemeClr val="tx2"/>
        </a:solidFill>
        <a:latin typeface="Times New Roman" pitchFamily="18" charset="0"/>
        <a:ea typeface="+mn-ea"/>
        <a:cs typeface="+mn-cs"/>
      </a:defRPr>
    </a:lvl1pPr>
    <a:lvl2pPr marL="457200" algn="r" rtl="0" eaLnBrk="0" fontAlgn="base" hangingPunct="0">
      <a:spcBef>
        <a:spcPct val="0"/>
      </a:spcBef>
      <a:spcAft>
        <a:spcPct val="0"/>
      </a:spcAft>
      <a:defRPr sz="4800" i="1" kern="1200">
        <a:solidFill>
          <a:schemeClr val="tx2"/>
        </a:solidFill>
        <a:latin typeface="Times New Roman" pitchFamily="18" charset="0"/>
        <a:ea typeface="+mn-ea"/>
        <a:cs typeface="+mn-cs"/>
      </a:defRPr>
    </a:lvl2pPr>
    <a:lvl3pPr marL="914400" algn="r" rtl="0" eaLnBrk="0" fontAlgn="base" hangingPunct="0">
      <a:spcBef>
        <a:spcPct val="0"/>
      </a:spcBef>
      <a:spcAft>
        <a:spcPct val="0"/>
      </a:spcAft>
      <a:defRPr sz="4800" i="1" kern="1200">
        <a:solidFill>
          <a:schemeClr val="tx2"/>
        </a:solidFill>
        <a:latin typeface="Times New Roman" pitchFamily="18" charset="0"/>
        <a:ea typeface="+mn-ea"/>
        <a:cs typeface="+mn-cs"/>
      </a:defRPr>
    </a:lvl3pPr>
    <a:lvl4pPr marL="1371600" algn="r" rtl="0" eaLnBrk="0" fontAlgn="base" hangingPunct="0">
      <a:spcBef>
        <a:spcPct val="0"/>
      </a:spcBef>
      <a:spcAft>
        <a:spcPct val="0"/>
      </a:spcAft>
      <a:defRPr sz="4800" i="1" kern="1200">
        <a:solidFill>
          <a:schemeClr val="tx2"/>
        </a:solidFill>
        <a:latin typeface="Times New Roman" pitchFamily="18" charset="0"/>
        <a:ea typeface="+mn-ea"/>
        <a:cs typeface="+mn-cs"/>
      </a:defRPr>
    </a:lvl4pPr>
    <a:lvl5pPr marL="1828800" algn="r" rtl="0" eaLnBrk="0" fontAlgn="base" hangingPunct="0">
      <a:spcBef>
        <a:spcPct val="0"/>
      </a:spcBef>
      <a:spcAft>
        <a:spcPct val="0"/>
      </a:spcAft>
      <a:defRPr sz="4800" i="1" kern="1200">
        <a:solidFill>
          <a:schemeClr val="tx2"/>
        </a:solidFill>
        <a:latin typeface="Times New Roman" pitchFamily="18" charset="0"/>
        <a:ea typeface="+mn-ea"/>
        <a:cs typeface="+mn-cs"/>
      </a:defRPr>
    </a:lvl5pPr>
    <a:lvl6pPr marL="2286000" algn="l" defTabSz="914400" rtl="0" eaLnBrk="1" latinLnBrk="0" hangingPunct="1">
      <a:defRPr sz="4800" i="1" kern="1200">
        <a:solidFill>
          <a:schemeClr val="tx2"/>
        </a:solidFill>
        <a:latin typeface="Times New Roman" pitchFamily="18" charset="0"/>
        <a:ea typeface="+mn-ea"/>
        <a:cs typeface="+mn-cs"/>
      </a:defRPr>
    </a:lvl6pPr>
    <a:lvl7pPr marL="2743200" algn="l" defTabSz="914400" rtl="0" eaLnBrk="1" latinLnBrk="0" hangingPunct="1">
      <a:defRPr sz="4800" i="1" kern="1200">
        <a:solidFill>
          <a:schemeClr val="tx2"/>
        </a:solidFill>
        <a:latin typeface="Times New Roman" pitchFamily="18" charset="0"/>
        <a:ea typeface="+mn-ea"/>
        <a:cs typeface="+mn-cs"/>
      </a:defRPr>
    </a:lvl7pPr>
    <a:lvl8pPr marL="3200400" algn="l" defTabSz="914400" rtl="0" eaLnBrk="1" latinLnBrk="0" hangingPunct="1">
      <a:defRPr sz="4800" i="1" kern="1200">
        <a:solidFill>
          <a:schemeClr val="tx2"/>
        </a:solidFill>
        <a:latin typeface="Times New Roman" pitchFamily="18" charset="0"/>
        <a:ea typeface="+mn-ea"/>
        <a:cs typeface="+mn-cs"/>
      </a:defRPr>
    </a:lvl8pPr>
    <a:lvl9pPr marL="3657600" algn="l" defTabSz="914400" rtl="0" eaLnBrk="1" latinLnBrk="0" hangingPunct="1">
      <a:defRPr sz="4800" i="1" kern="1200">
        <a:solidFill>
          <a:schemeClr val="tx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CCFF"/>
    <a:srgbClr val="CCECFF"/>
    <a:srgbClr val="CCCCFF"/>
    <a:srgbClr val="CC99FF"/>
    <a:srgbClr val="DFC0FF"/>
    <a:srgbClr val="90DBFF"/>
    <a:srgbClr val="66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71928" autoAdjust="0"/>
  </p:normalViewPr>
  <p:slideViewPr>
    <p:cSldViewPr>
      <p:cViewPr varScale="1">
        <p:scale>
          <a:sx n="84" d="100"/>
          <a:sy n="84" d="100"/>
        </p:scale>
        <p:origin x="-1716" y="-90"/>
      </p:cViewPr>
      <p:guideLst>
        <p:guide orient="horz" pos="2160"/>
        <p:guide pos="2880"/>
      </p:guideLst>
    </p:cSldViewPr>
  </p:slideViewPr>
  <p:outlineViewPr>
    <p:cViewPr>
      <p:scale>
        <a:sx n="50" d="100"/>
        <a:sy n="50" d="100"/>
      </p:scale>
      <p:origin x="0" y="791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966" y="-72"/>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857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l">
              <a:defRPr sz="1200" i="0">
                <a:solidFill>
                  <a:schemeClr val="tx1"/>
                </a:solidFill>
              </a:defRPr>
            </a:lvl1pPr>
          </a:lstStyle>
          <a:p>
            <a:pPr>
              <a:defRPr/>
            </a:pPr>
            <a:r>
              <a:rPr lang="en-GB" altLang="en-US" dirty="0" smtClean="0"/>
              <a:t>David Kurtz</a:t>
            </a:r>
            <a:endParaRPr lang="en-GB" altLang="en-US" dirty="0"/>
          </a:p>
        </p:txBody>
      </p:sp>
      <p:sp>
        <p:nvSpPr>
          <p:cNvPr id="13315" name="Rectangle 3"/>
          <p:cNvSpPr>
            <a:spLocks noGrp="1" noChangeArrowheads="1"/>
          </p:cNvSpPr>
          <p:nvPr>
            <p:ph type="dt" sz="quarter" idx="1"/>
          </p:nvPr>
        </p:nvSpPr>
        <p:spPr bwMode="auto">
          <a:xfrm>
            <a:off x="3811588" y="0"/>
            <a:ext cx="2857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defRPr sz="1200" i="0">
                <a:solidFill>
                  <a:schemeClr val="tx1"/>
                </a:solidFill>
              </a:defRPr>
            </a:lvl1pPr>
          </a:lstStyle>
          <a:p>
            <a:pPr>
              <a:defRPr/>
            </a:pPr>
            <a:fld id="{696FD2D9-758B-4B36-86D2-46581679A8AC}" type="datetime1">
              <a:rPr lang="en-GB" altLang="en-US"/>
              <a:pPr>
                <a:defRPr/>
              </a:pPr>
              <a:t>30/03/2015</a:t>
            </a:fld>
            <a:endParaRPr lang="en-GB" altLang="en-US"/>
          </a:p>
        </p:txBody>
      </p:sp>
      <p:sp>
        <p:nvSpPr>
          <p:cNvPr id="13316" name="Rectangle 4"/>
          <p:cNvSpPr>
            <a:spLocks noGrp="1" noChangeArrowheads="1"/>
          </p:cNvSpPr>
          <p:nvPr>
            <p:ph type="ftr" sz="quarter" idx="2"/>
          </p:nvPr>
        </p:nvSpPr>
        <p:spPr bwMode="auto">
          <a:xfrm>
            <a:off x="0" y="9417050"/>
            <a:ext cx="2857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l">
              <a:defRPr sz="1200" i="0">
                <a:solidFill>
                  <a:schemeClr val="tx1"/>
                </a:solidFill>
              </a:defRPr>
            </a:lvl1pPr>
          </a:lstStyle>
          <a:p>
            <a:pPr>
              <a:defRPr/>
            </a:pPr>
            <a:r>
              <a:rPr lang="en-GB" altLang="en-US" dirty="0"/>
              <a:t>©</a:t>
            </a:r>
            <a:r>
              <a:rPr lang="en-GB" altLang="en-US" dirty="0" smtClean="0"/>
              <a:t>2015  </a:t>
            </a:r>
            <a:r>
              <a:rPr lang="en-GB" altLang="en-US" dirty="0"/>
              <a:t>Go-Faster Consultancy Ltd.   www.go-faster.co.uk</a:t>
            </a:r>
          </a:p>
        </p:txBody>
      </p:sp>
      <p:sp>
        <p:nvSpPr>
          <p:cNvPr id="13317" name="Rectangle 5"/>
          <p:cNvSpPr>
            <a:spLocks noGrp="1" noChangeArrowheads="1"/>
          </p:cNvSpPr>
          <p:nvPr>
            <p:ph type="sldNum" sz="quarter" idx="3"/>
          </p:nvPr>
        </p:nvSpPr>
        <p:spPr bwMode="auto">
          <a:xfrm>
            <a:off x="3811588" y="9417050"/>
            <a:ext cx="2857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defRPr sz="1200" i="0">
                <a:solidFill>
                  <a:schemeClr val="tx1"/>
                </a:solidFill>
              </a:defRPr>
            </a:lvl1pPr>
          </a:lstStyle>
          <a:p>
            <a:pPr>
              <a:defRPr/>
            </a:pPr>
            <a:fld id="{4745D2FC-8E45-456C-94D2-CE0CD8AF2EE2}" type="slidenum">
              <a:rPr lang="en-GB" altLang="en-US"/>
              <a:pPr>
                <a:defRPr/>
              </a:pPr>
              <a:t>‹#›</a:t>
            </a:fld>
            <a:endParaRPr lang="en-GB" altLang="en-US"/>
          </a:p>
        </p:txBody>
      </p:sp>
    </p:spTree>
    <p:extLst>
      <p:ext uri="{BB962C8B-B14F-4D97-AF65-F5344CB8AC3E}">
        <p14:creationId xmlns:p14="http://schemas.microsoft.com/office/powerpoint/2010/main" val="3066112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857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l">
              <a:defRPr sz="1200" i="0">
                <a:solidFill>
                  <a:schemeClr val="tx1"/>
                </a:solidFill>
              </a:defRPr>
            </a:lvl1pPr>
          </a:lstStyle>
          <a:p>
            <a:pPr>
              <a:defRPr/>
            </a:pPr>
            <a:r>
              <a:rPr lang="en-US" altLang="en-US"/>
              <a:t>Row Migration can Aggravate Contention on Cache Buffer Chains Latch</a:t>
            </a:r>
          </a:p>
        </p:txBody>
      </p:sp>
      <p:sp>
        <p:nvSpPr>
          <p:cNvPr id="117763" name="Rectangle 3"/>
          <p:cNvSpPr>
            <a:spLocks noGrp="1" noRot="1" noChangeAspect="1" noChangeArrowheads="1"/>
          </p:cNvSpPr>
          <p:nvPr>
            <p:ph type="sldImg" idx="2"/>
          </p:nvPr>
        </p:nvSpPr>
        <p:spPr bwMode="auto">
          <a:xfrm>
            <a:off x="812800" y="723900"/>
            <a:ext cx="5043488" cy="3783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879475" y="4748213"/>
            <a:ext cx="4910138" cy="442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3" name="Rectangle 5"/>
          <p:cNvSpPr>
            <a:spLocks noGrp="1" noChangeArrowheads="1"/>
          </p:cNvSpPr>
          <p:nvPr>
            <p:ph type="dt" idx="1"/>
          </p:nvPr>
        </p:nvSpPr>
        <p:spPr bwMode="auto">
          <a:xfrm>
            <a:off x="3811588" y="0"/>
            <a:ext cx="2857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defRPr sz="1200" i="0">
                <a:solidFill>
                  <a:schemeClr val="tx1"/>
                </a:solidFill>
              </a:defRPr>
            </a:lvl1pPr>
          </a:lstStyle>
          <a:p>
            <a:pPr>
              <a:defRPr/>
            </a:pPr>
            <a:fld id="{CD07BE15-BCCE-4905-A101-2B48BBABAB20}" type="datetime1">
              <a:rPr lang="en-GB" altLang="en-US"/>
              <a:pPr>
                <a:defRPr/>
              </a:pPr>
              <a:t>30/03/2015</a:t>
            </a:fld>
            <a:endParaRPr lang="en-US" altLang="en-US"/>
          </a:p>
        </p:txBody>
      </p:sp>
      <p:sp>
        <p:nvSpPr>
          <p:cNvPr id="2054" name="Rectangle 6"/>
          <p:cNvSpPr>
            <a:spLocks noGrp="1" noChangeArrowheads="1"/>
          </p:cNvSpPr>
          <p:nvPr>
            <p:ph type="ftr" sz="quarter" idx="4"/>
          </p:nvPr>
        </p:nvSpPr>
        <p:spPr bwMode="auto">
          <a:xfrm>
            <a:off x="0" y="9417050"/>
            <a:ext cx="2857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l">
              <a:defRPr sz="1200" i="0">
                <a:solidFill>
                  <a:schemeClr val="tx1"/>
                </a:solidFill>
              </a:defRPr>
            </a:lvl1pPr>
          </a:lstStyle>
          <a:p>
            <a:pPr>
              <a:defRPr/>
            </a:pPr>
            <a:r>
              <a:rPr lang="en-US" altLang="en-US"/>
              <a:t>©2011  Go-Faster Consultancy Ltd.   www.go-faster.co.uk</a:t>
            </a:r>
          </a:p>
        </p:txBody>
      </p:sp>
      <p:sp>
        <p:nvSpPr>
          <p:cNvPr id="2055" name="Rectangle 7"/>
          <p:cNvSpPr>
            <a:spLocks noGrp="1" noChangeArrowheads="1"/>
          </p:cNvSpPr>
          <p:nvPr>
            <p:ph type="sldNum" sz="quarter" idx="5"/>
          </p:nvPr>
        </p:nvSpPr>
        <p:spPr bwMode="auto">
          <a:xfrm>
            <a:off x="3811588" y="9417050"/>
            <a:ext cx="2857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defRPr sz="1200" i="0">
                <a:solidFill>
                  <a:schemeClr val="tx1"/>
                </a:solidFill>
              </a:defRPr>
            </a:lvl1pPr>
          </a:lstStyle>
          <a:p>
            <a:pPr>
              <a:defRPr/>
            </a:pPr>
            <a:fld id="{412E3376-1DE7-4EF8-8533-D529E9F8B183}" type="slidenum">
              <a:rPr lang="en-US" altLang="en-US"/>
              <a:pPr>
                <a:defRPr/>
              </a:pPr>
              <a:t>‹#›</a:t>
            </a:fld>
            <a:endParaRPr lang="en-US" altLang="en-US"/>
          </a:p>
        </p:txBody>
      </p:sp>
    </p:spTree>
    <p:extLst>
      <p:ext uri="{BB962C8B-B14F-4D97-AF65-F5344CB8AC3E}">
        <p14:creationId xmlns:p14="http://schemas.microsoft.com/office/powerpoint/2010/main" val="1785762530"/>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a:noFill/>
        </p:spPr>
        <p:txBody>
          <a:bodyPr/>
          <a:lstStyle>
            <a:lvl1pPr>
              <a:defRPr sz="4800" i="1">
                <a:solidFill>
                  <a:schemeClr val="tx2"/>
                </a:solidFill>
                <a:latin typeface="Times New Roman" pitchFamily="18" charset="0"/>
              </a:defRPr>
            </a:lvl1pPr>
            <a:lvl2pPr marL="742950" indent="-285750">
              <a:defRPr sz="4800" i="1">
                <a:solidFill>
                  <a:schemeClr val="tx2"/>
                </a:solidFill>
                <a:latin typeface="Times New Roman" pitchFamily="18" charset="0"/>
              </a:defRPr>
            </a:lvl2pPr>
            <a:lvl3pPr marL="1143000" indent="-228600">
              <a:defRPr sz="4800" i="1">
                <a:solidFill>
                  <a:schemeClr val="tx2"/>
                </a:solidFill>
                <a:latin typeface="Times New Roman" pitchFamily="18" charset="0"/>
              </a:defRPr>
            </a:lvl3pPr>
            <a:lvl4pPr marL="1600200" indent="-228600">
              <a:defRPr sz="4800" i="1">
                <a:solidFill>
                  <a:schemeClr val="tx2"/>
                </a:solidFill>
                <a:latin typeface="Times New Roman" pitchFamily="18" charset="0"/>
              </a:defRPr>
            </a:lvl4pPr>
            <a:lvl5pPr marL="2057400" indent="-228600">
              <a:defRPr sz="4800" i="1">
                <a:solidFill>
                  <a:schemeClr val="tx2"/>
                </a:solidFill>
                <a:latin typeface="Times New Roman" pitchFamily="18" charset="0"/>
              </a:defRPr>
            </a:lvl5pPr>
            <a:lvl6pPr marL="2514600" indent="-228600" algn="r" eaLnBrk="0" fontAlgn="base" hangingPunct="0">
              <a:spcBef>
                <a:spcPct val="0"/>
              </a:spcBef>
              <a:spcAft>
                <a:spcPct val="0"/>
              </a:spcAft>
              <a:defRPr sz="4800" i="1">
                <a:solidFill>
                  <a:schemeClr val="tx2"/>
                </a:solidFill>
                <a:latin typeface="Times New Roman" pitchFamily="18" charset="0"/>
              </a:defRPr>
            </a:lvl6pPr>
            <a:lvl7pPr marL="2971800" indent="-228600" algn="r" eaLnBrk="0" fontAlgn="base" hangingPunct="0">
              <a:spcBef>
                <a:spcPct val="0"/>
              </a:spcBef>
              <a:spcAft>
                <a:spcPct val="0"/>
              </a:spcAft>
              <a:defRPr sz="4800" i="1">
                <a:solidFill>
                  <a:schemeClr val="tx2"/>
                </a:solidFill>
                <a:latin typeface="Times New Roman" pitchFamily="18" charset="0"/>
              </a:defRPr>
            </a:lvl7pPr>
            <a:lvl8pPr marL="3429000" indent="-228600" algn="r" eaLnBrk="0" fontAlgn="base" hangingPunct="0">
              <a:spcBef>
                <a:spcPct val="0"/>
              </a:spcBef>
              <a:spcAft>
                <a:spcPct val="0"/>
              </a:spcAft>
              <a:defRPr sz="4800" i="1">
                <a:solidFill>
                  <a:schemeClr val="tx2"/>
                </a:solidFill>
                <a:latin typeface="Times New Roman" pitchFamily="18" charset="0"/>
              </a:defRPr>
            </a:lvl8pPr>
            <a:lvl9pPr marL="3886200" indent="-228600" algn="r" eaLnBrk="0" fontAlgn="base" hangingPunct="0">
              <a:spcBef>
                <a:spcPct val="0"/>
              </a:spcBef>
              <a:spcAft>
                <a:spcPct val="0"/>
              </a:spcAft>
              <a:defRPr sz="4800" i="1">
                <a:solidFill>
                  <a:schemeClr val="tx2"/>
                </a:solidFill>
                <a:latin typeface="Times New Roman" pitchFamily="18" charset="0"/>
              </a:defRPr>
            </a:lvl9pPr>
          </a:lstStyle>
          <a:p>
            <a:r>
              <a:rPr lang="en-US" altLang="en-US" sz="1200" i="0" smtClean="0">
                <a:solidFill>
                  <a:schemeClr val="tx1"/>
                </a:solidFill>
              </a:rPr>
              <a:t>Row Migration can Aggravate Contention on Cache Buffer Chains Latch</a:t>
            </a:r>
          </a:p>
        </p:txBody>
      </p:sp>
      <p:sp>
        <p:nvSpPr>
          <p:cNvPr id="118787" name="Rectangle 5"/>
          <p:cNvSpPr>
            <a:spLocks noGrp="1" noChangeArrowheads="1"/>
          </p:cNvSpPr>
          <p:nvPr>
            <p:ph type="dt" sz="quarter" idx="1"/>
          </p:nvPr>
        </p:nvSpPr>
        <p:spPr>
          <a:noFill/>
        </p:spPr>
        <p:txBody>
          <a:bodyPr/>
          <a:lstStyle>
            <a:lvl1pPr>
              <a:defRPr sz="4800" i="1">
                <a:solidFill>
                  <a:schemeClr val="tx2"/>
                </a:solidFill>
                <a:latin typeface="Times New Roman" pitchFamily="18" charset="0"/>
              </a:defRPr>
            </a:lvl1pPr>
            <a:lvl2pPr marL="742950" indent="-285750">
              <a:defRPr sz="4800" i="1">
                <a:solidFill>
                  <a:schemeClr val="tx2"/>
                </a:solidFill>
                <a:latin typeface="Times New Roman" pitchFamily="18" charset="0"/>
              </a:defRPr>
            </a:lvl2pPr>
            <a:lvl3pPr marL="1143000" indent="-228600">
              <a:defRPr sz="4800" i="1">
                <a:solidFill>
                  <a:schemeClr val="tx2"/>
                </a:solidFill>
                <a:latin typeface="Times New Roman" pitchFamily="18" charset="0"/>
              </a:defRPr>
            </a:lvl3pPr>
            <a:lvl4pPr marL="1600200" indent="-228600">
              <a:defRPr sz="4800" i="1">
                <a:solidFill>
                  <a:schemeClr val="tx2"/>
                </a:solidFill>
                <a:latin typeface="Times New Roman" pitchFamily="18" charset="0"/>
              </a:defRPr>
            </a:lvl4pPr>
            <a:lvl5pPr marL="2057400" indent="-228600">
              <a:defRPr sz="4800" i="1">
                <a:solidFill>
                  <a:schemeClr val="tx2"/>
                </a:solidFill>
                <a:latin typeface="Times New Roman" pitchFamily="18" charset="0"/>
              </a:defRPr>
            </a:lvl5pPr>
            <a:lvl6pPr marL="2514600" indent="-228600" algn="r" eaLnBrk="0" fontAlgn="base" hangingPunct="0">
              <a:spcBef>
                <a:spcPct val="0"/>
              </a:spcBef>
              <a:spcAft>
                <a:spcPct val="0"/>
              </a:spcAft>
              <a:defRPr sz="4800" i="1">
                <a:solidFill>
                  <a:schemeClr val="tx2"/>
                </a:solidFill>
                <a:latin typeface="Times New Roman" pitchFamily="18" charset="0"/>
              </a:defRPr>
            </a:lvl6pPr>
            <a:lvl7pPr marL="2971800" indent="-228600" algn="r" eaLnBrk="0" fontAlgn="base" hangingPunct="0">
              <a:spcBef>
                <a:spcPct val="0"/>
              </a:spcBef>
              <a:spcAft>
                <a:spcPct val="0"/>
              </a:spcAft>
              <a:defRPr sz="4800" i="1">
                <a:solidFill>
                  <a:schemeClr val="tx2"/>
                </a:solidFill>
                <a:latin typeface="Times New Roman" pitchFamily="18" charset="0"/>
              </a:defRPr>
            </a:lvl7pPr>
            <a:lvl8pPr marL="3429000" indent="-228600" algn="r" eaLnBrk="0" fontAlgn="base" hangingPunct="0">
              <a:spcBef>
                <a:spcPct val="0"/>
              </a:spcBef>
              <a:spcAft>
                <a:spcPct val="0"/>
              </a:spcAft>
              <a:defRPr sz="4800" i="1">
                <a:solidFill>
                  <a:schemeClr val="tx2"/>
                </a:solidFill>
                <a:latin typeface="Times New Roman" pitchFamily="18" charset="0"/>
              </a:defRPr>
            </a:lvl8pPr>
            <a:lvl9pPr marL="3886200" indent="-228600" algn="r" eaLnBrk="0" fontAlgn="base" hangingPunct="0">
              <a:spcBef>
                <a:spcPct val="0"/>
              </a:spcBef>
              <a:spcAft>
                <a:spcPct val="0"/>
              </a:spcAft>
              <a:defRPr sz="4800" i="1">
                <a:solidFill>
                  <a:schemeClr val="tx2"/>
                </a:solidFill>
                <a:latin typeface="Times New Roman" pitchFamily="18" charset="0"/>
              </a:defRPr>
            </a:lvl9pPr>
          </a:lstStyle>
          <a:p>
            <a:fld id="{87DF58F7-CBBA-4E20-BB95-36BC2C84D7CC}" type="datetime1">
              <a:rPr lang="en-GB" altLang="en-US" sz="1200" i="0" smtClean="0">
                <a:solidFill>
                  <a:schemeClr val="tx1"/>
                </a:solidFill>
              </a:rPr>
              <a:pPr/>
              <a:t>30/03/2015</a:t>
            </a:fld>
            <a:endParaRPr lang="en-US" altLang="en-US" sz="1200" i="0" smtClean="0">
              <a:solidFill>
                <a:schemeClr val="tx1"/>
              </a:solidFill>
            </a:endParaRPr>
          </a:p>
        </p:txBody>
      </p:sp>
      <p:sp>
        <p:nvSpPr>
          <p:cNvPr id="118788" name="Rectangle 6"/>
          <p:cNvSpPr>
            <a:spLocks noGrp="1" noChangeArrowheads="1"/>
          </p:cNvSpPr>
          <p:nvPr>
            <p:ph type="ftr" sz="quarter" idx="4"/>
          </p:nvPr>
        </p:nvSpPr>
        <p:spPr>
          <a:noFill/>
        </p:spPr>
        <p:txBody>
          <a:bodyPr/>
          <a:lstStyle>
            <a:lvl1pPr>
              <a:defRPr sz="4800" i="1">
                <a:solidFill>
                  <a:schemeClr val="tx2"/>
                </a:solidFill>
                <a:latin typeface="Times New Roman" pitchFamily="18" charset="0"/>
              </a:defRPr>
            </a:lvl1pPr>
            <a:lvl2pPr marL="742950" indent="-285750">
              <a:defRPr sz="4800" i="1">
                <a:solidFill>
                  <a:schemeClr val="tx2"/>
                </a:solidFill>
                <a:latin typeface="Times New Roman" pitchFamily="18" charset="0"/>
              </a:defRPr>
            </a:lvl2pPr>
            <a:lvl3pPr marL="1143000" indent="-228600">
              <a:defRPr sz="4800" i="1">
                <a:solidFill>
                  <a:schemeClr val="tx2"/>
                </a:solidFill>
                <a:latin typeface="Times New Roman" pitchFamily="18" charset="0"/>
              </a:defRPr>
            </a:lvl3pPr>
            <a:lvl4pPr marL="1600200" indent="-228600">
              <a:defRPr sz="4800" i="1">
                <a:solidFill>
                  <a:schemeClr val="tx2"/>
                </a:solidFill>
                <a:latin typeface="Times New Roman" pitchFamily="18" charset="0"/>
              </a:defRPr>
            </a:lvl4pPr>
            <a:lvl5pPr marL="2057400" indent="-228600">
              <a:defRPr sz="4800" i="1">
                <a:solidFill>
                  <a:schemeClr val="tx2"/>
                </a:solidFill>
                <a:latin typeface="Times New Roman" pitchFamily="18" charset="0"/>
              </a:defRPr>
            </a:lvl5pPr>
            <a:lvl6pPr marL="2514600" indent="-228600" algn="r" eaLnBrk="0" fontAlgn="base" hangingPunct="0">
              <a:spcBef>
                <a:spcPct val="0"/>
              </a:spcBef>
              <a:spcAft>
                <a:spcPct val="0"/>
              </a:spcAft>
              <a:defRPr sz="4800" i="1">
                <a:solidFill>
                  <a:schemeClr val="tx2"/>
                </a:solidFill>
                <a:latin typeface="Times New Roman" pitchFamily="18" charset="0"/>
              </a:defRPr>
            </a:lvl6pPr>
            <a:lvl7pPr marL="2971800" indent="-228600" algn="r" eaLnBrk="0" fontAlgn="base" hangingPunct="0">
              <a:spcBef>
                <a:spcPct val="0"/>
              </a:spcBef>
              <a:spcAft>
                <a:spcPct val="0"/>
              </a:spcAft>
              <a:defRPr sz="4800" i="1">
                <a:solidFill>
                  <a:schemeClr val="tx2"/>
                </a:solidFill>
                <a:latin typeface="Times New Roman" pitchFamily="18" charset="0"/>
              </a:defRPr>
            </a:lvl7pPr>
            <a:lvl8pPr marL="3429000" indent="-228600" algn="r" eaLnBrk="0" fontAlgn="base" hangingPunct="0">
              <a:spcBef>
                <a:spcPct val="0"/>
              </a:spcBef>
              <a:spcAft>
                <a:spcPct val="0"/>
              </a:spcAft>
              <a:defRPr sz="4800" i="1">
                <a:solidFill>
                  <a:schemeClr val="tx2"/>
                </a:solidFill>
                <a:latin typeface="Times New Roman" pitchFamily="18" charset="0"/>
              </a:defRPr>
            </a:lvl8pPr>
            <a:lvl9pPr marL="3886200" indent="-228600" algn="r" eaLnBrk="0" fontAlgn="base" hangingPunct="0">
              <a:spcBef>
                <a:spcPct val="0"/>
              </a:spcBef>
              <a:spcAft>
                <a:spcPct val="0"/>
              </a:spcAft>
              <a:defRPr sz="4800" i="1">
                <a:solidFill>
                  <a:schemeClr val="tx2"/>
                </a:solidFill>
                <a:latin typeface="Times New Roman" pitchFamily="18" charset="0"/>
              </a:defRPr>
            </a:lvl9pPr>
          </a:lstStyle>
          <a:p>
            <a:r>
              <a:rPr lang="en-US" altLang="en-US" sz="1200" i="0" smtClean="0">
                <a:solidFill>
                  <a:schemeClr val="tx1"/>
                </a:solidFill>
              </a:rPr>
              <a:t>©2011  Go-Faster Consultancy Ltd.   www.go-faster.co.uk</a:t>
            </a:r>
          </a:p>
        </p:txBody>
      </p:sp>
      <p:sp>
        <p:nvSpPr>
          <p:cNvPr id="118789" name="Rectangle 7"/>
          <p:cNvSpPr>
            <a:spLocks noGrp="1" noChangeArrowheads="1"/>
          </p:cNvSpPr>
          <p:nvPr>
            <p:ph type="sldNum" sz="quarter" idx="5"/>
          </p:nvPr>
        </p:nvSpPr>
        <p:spPr>
          <a:noFill/>
        </p:spPr>
        <p:txBody>
          <a:bodyPr/>
          <a:lstStyle>
            <a:lvl1pPr>
              <a:defRPr sz="4800" i="1">
                <a:solidFill>
                  <a:schemeClr val="tx2"/>
                </a:solidFill>
                <a:latin typeface="Times New Roman" pitchFamily="18" charset="0"/>
              </a:defRPr>
            </a:lvl1pPr>
            <a:lvl2pPr marL="742950" indent="-285750">
              <a:defRPr sz="4800" i="1">
                <a:solidFill>
                  <a:schemeClr val="tx2"/>
                </a:solidFill>
                <a:latin typeface="Times New Roman" pitchFamily="18" charset="0"/>
              </a:defRPr>
            </a:lvl2pPr>
            <a:lvl3pPr marL="1143000" indent="-228600">
              <a:defRPr sz="4800" i="1">
                <a:solidFill>
                  <a:schemeClr val="tx2"/>
                </a:solidFill>
                <a:latin typeface="Times New Roman" pitchFamily="18" charset="0"/>
              </a:defRPr>
            </a:lvl3pPr>
            <a:lvl4pPr marL="1600200" indent="-228600">
              <a:defRPr sz="4800" i="1">
                <a:solidFill>
                  <a:schemeClr val="tx2"/>
                </a:solidFill>
                <a:latin typeface="Times New Roman" pitchFamily="18" charset="0"/>
              </a:defRPr>
            </a:lvl4pPr>
            <a:lvl5pPr marL="2057400" indent="-228600">
              <a:defRPr sz="4800" i="1">
                <a:solidFill>
                  <a:schemeClr val="tx2"/>
                </a:solidFill>
                <a:latin typeface="Times New Roman" pitchFamily="18" charset="0"/>
              </a:defRPr>
            </a:lvl5pPr>
            <a:lvl6pPr marL="2514600" indent="-228600" algn="r" eaLnBrk="0" fontAlgn="base" hangingPunct="0">
              <a:spcBef>
                <a:spcPct val="0"/>
              </a:spcBef>
              <a:spcAft>
                <a:spcPct val="0"/>
              </a:spcAft>
              <a:defRPr sz="4800" i="1">
                <a:solidFill>
                  <a:schemeClr val="tx2"/>
                </a:solidFill>
                <a:latin typeface="Times New Roman" pitchFamily="18" charset="0"/>
              </a:defRPr>
            </a:lvl6pPr>
            <a:lvl7pPr marL="2971800" indent="-228600" algn="r" eaLnBrk="0" fontAlgn="base" hangingPunct="0">
              <a:spcBef>
                <a:spcPct val="0"/>
              </a:spcBef>
              <a:spcAft>
                <a:spcPct val="0"/>
              </a:spcAft>
              <a:defRPr sz="4800" i="1">
                <a:solidFill>
                  <a:schemeClr val="tx2"/>
                </a:solidFill>
                <a:latin typeface="Times New Roman" pitchFamily="18" charset="0"/>
              </a:defRPr>
            </a:lvl7pPr>
            <a:lvl8pPr marL="3429000" indent="-228600" algn="r" eaLnBrk="0" fontAlgn="base" hangingPunct="0">
              <a:spcBef>
                <a:spcPct val="0"/>
              </a:spcBef>
              <a:spcAft>
                <a:spcPct val="0"/>
              </a:spcAft>
              <a:defRPr sz="4800" i="1">
                <a:solidFill>
                  <a:schemeClr val="tx2"/>
                </a:solidFill>
                <a:latin typeface="Times New Roman" pitchFamily="18" charset="0"/>
              </a:defRPr>
            </a:lvl8pPr>
            <a:lvl9pPr marL="3886200" indent="-228600" algn="r" eaLnBrk="0" fontAlgn="base" hangingPunct="0">
              <a:spcBef>
                <a:spcPct val="0"/>
              </a:spcBef>
              <a:spcAft>
                <a:spcPct val="0"/>
              </a:spcAft>
              <a:defRPr sz="4800" i="1">
                <a:solidFill>
                  <a:schemeClr val="tx2"/>
                </a:solidFill>
                <a:latin typeface="Times New Roman" pitchFamily="18" charset="0"/>
              </a:defRPr>
            </a:lvl9pPr>
          </a:lstStyle>
          <a:p>
            <a:fld id="{11ABF0A7-669E-441C-8C9D-0FBD804D0894}" type="slidenum">
              <a:rPr lang="en-US" altLang="en-US" sz="1200" i="0" smtClean="0">
                <a:solidFill>
                  <a:schemeClr val="tx1"/>
                </a:solidFill>
              </a:rPr>
              <a:pPr/>
              <a:t>1</a:t>
            </a:fld>
            <a:endParaRPr lang="en-US" altLang="en-US" sz="1200" i="0" smtClean="0">
              <a:solidFill>
                <a:schemeClr val="tx1"/>
              </a:solidFill>
            </a:endParaRPr>
          </a:p>
        </p:txBody>
      </p:sp>
      <p:sp>
        <p:nvSpPr>
          <p:cNvPr id="118790" name="Rectangle 2"/>
          <p:cNvSpPr>
            <a:spLocks noGrp="1" noRot="1" noChangeAspect="1" noChangeArrowheads="1" noTextEdit="1"/>
          </p:cNvSpPr>
          <p:nvPr>
            <p:ph type="sldImg"/>
          </p:nvPr>
        </p:nvSpPr>
        <p:spPr>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a:noFill/>
        </p:spPr>
        <p:txBody>
          <a:bodyPr/>
          <a:lstStyle>
            <a:lvl1pPr>
              <a:defRPr sz="4800" i="1">
                <a:solidFill>
                  <a:schemeClr val="tx2"/>
                </a:solidFill>
                <a:latin typeface="Times New Roman" pitchFamily="18" charset="0"/>
              </a:defRPr>
            </a:lvl1pPr>
            <a:lvl2pPr marL="742950" indent="-285750">
              <a:defRPr sz="4800" i="1">
                <a:solidFill>
                  <a:schemeClr val="tx2"/>
                </a:solidFill>
                <a:latin typeface="Times New Roman" pitchFamily="18" charset="0"/>
              </a:defRPr>
            </a:lvl2pPr>
            <a:lvl3pPr marL="1143000" indent="-228600">
              <a:defRPr sz="4800" i="1">
                <a:solidFill>
                  <a:schemeClr val="tx2"/>
                </a:solidFill>
                <a:latin typeface="Times New Roman" pitchFamily="18" charset="0"/>
              </a:defRPr>
            </a:lvl3pPr>
            <a:lvl4pPr marL="1600200" indent="-228600">
              <a:defRPr sz="4800" i="1">
                <a:solidFill>
                  <a:schemeClr val="tx2"/>
                </a:solidFill>
                <a:latin typeface="Times New Roman" pitchFamily="18" charset="0"/>
              </a:defRPr>
            </a:lvl4pPr>
            <a:lvl5pPr marL="2057400" indent="-228600">
              <a:defRPr sz="4800" i="1">
                <a:solidFill>
                  <a:schemeClr val="tx2"/>
                </a:solidFill>
                <a:latin typeface="Times New Roman" pitchFamily="18" charset="0"/>
              </a:defRPr>
            </a:lvl5pPr>
            <a:lvl6pPr marL="2514600" indent="-228600" algn="r" eaLnBrk="0" fontAlgn="base" hangingPunct="0">
              <a:spcBef>
                <a:spcPct val="0"/>
              </a:spcBef>
              <a:spcAft>
                <a:spcPct val="0"/>
              </a:spcAft>
              <a:defRPr sz="4800" i="1">
                <a:solidFill>
                  <a:schemeClr val="tx2"/>
                </a:solidFill>
                <a:latin typeface="Times New Roman" pitchFamily="18" charset="0"/>
              </a:defRPr>
            </a:lvl6pPr>
            <a:lvl7pPr marL="2971800" indent="-228600" algn="r" eaLnBrk="0" fontAlgn="base" hangingPunct="0">
              <a:spcBef>
                <a:spcPct val="0"/>
              </a:spcBef>
              <a:spcAft>
                <a:spcPct val="0"/>
              </a:spcAft>
              <a:defRPr sz="4800" i="1">
                <a:solidFill>
                  <a:schemeClr val="tx2"/>
                </a:solidFill>
                <a:latin typeface="Times New Roman" pitchFamily="18" charset="0"/>
              </a:defRPr>
            </a:lvl7pPr>
            <a:lvl8pPr marL="3429000" indent="-228600" algn="r" eaLnBrk="0" fontAlgn="base" hangingPunct="0">
              <a:spcBef>
                <a:spcPct val="0"/>
              </a:spcBef>
              <a:spcAft>
                <a:spcPct val="0"/>
              </a:spcAft>
              <a:defRPr sz="4800" i="1">
                <a:solidFill>
                  <a:schemeClr val="tx2"/>
                </a:solidFill>
                <a:latin typeface="Times New Roman" pitchFamily="18" charset="0"/>
              </a:defRPr>
            </a:lvl8pPr>
            <a:lvl9pPr marL="3886200" indent="-228600" algn="r" eaLnBrk="0" fontAlgn="base" hangingPunct="0">
              <a:spcBef>
                <a:spcPct val="0"/>
              </a:spcBef>
              <a:spcAft>
                <a:spcPct val="0"/>
              </a:spcAft>
              <a:defRPr sz="4800" i="1">
                <a:solidFill>
                  <a:schemeClr val="tx2"/>
                </a:solidFill>
                <a:latin typeface="Times New Roman" pitchFamily="18" charset="0"/>
              </a:defRPr>
            </a:lvl9pPr>
          </a:lstStyle>
          <a:p>
            <a:r>
              <a:rPr lang="en-US" altLang="en-US" sz="1200" i="0" smtClean="0">
                <a:solidFill>
                  <a:schemeClr val="tx1"/>
                </a:solidFill>
              </a:rPr>
              <a:t>Row Migration can Aggravate Contention on Cache Buffer Chains Latch</a:t>
            </a:r>
          </a:p>
        </p:txBody>
      </p:sp>
      <p:sp>
        <p:nvSpPr>
          <p:cNvPr id="156675" name="Rectangle 5"/>
          <p:cNvSpPr>
            <a:spLocks noGrp="1" noChangeArrowheads="1"/>
          </p:cNvSpPr>
          <p:nvPr>
            <p:ph type="dt" sz="quarter" idx="1"/>
          </p:nvPr>
        </p:nvSpPr>
        <p:spPr>
          <a:noFill/>
        </p:spPr>
        <p:txBody>
          <a:bodyPr/>
          <a:lstStyle>
            <a:lvl1pPr>
              <a:defRPr sz="4800" i="1">
                <a:solidFill>
                  <a:schemeClr val="tx2"/>
                </a:solidFill>
                <a:latin typeface="Times New Roman" pitchFamily="18" charset="0"/>
              </a:defRPr>
            </a:lvl1pPr>
            <a:lvl2pPr marL="742950" indent="-285750">
              <a:defRPr sz="4800" i="1">
                <a:solidFill>
                  <a:schemeClr val="tx2"/>
                </a:solidFill>
                <a:latin typeface="Times New Roman" pitchFamily="18" charset="0"/>
              </a:defRPr>
            </a:lvl2pPr>
            <a:lvl3pPr marL="1143000" indent="-228600">
              <a:defRPr sz="4800" i="1">
                <a:solidFill>
                  <a:schemeClr val="tx2"/>
                </a:solidFill>
                <a:latin typeface="Times New Roman" pitchFamily="18" charset="0"/>
              </a:defRPr>
            </a:lvl3pPr>
            <a:lvl4pPr marL="1600200" indent="-228600">
              <a:defRPr sz="4800" i="1">
                <a:solidFill>
                  <a:schemeClr val="tx2"/>
                </a:solidFill>
                <a:latin typeface="Times New Roman" pitchFamily="18" charset="0"/>
              </a:defRPr>
            </a:lvl4pPr>
            <a:lvl5pPr marL="2057400" indent="-228600">
              <a:defRPr sz="4800" i="1">
                <a:solidFill>
                  <a:schemeClr val="tx2"/>
                </a:solidFill>
                <a:latin typeface="Times New Roman" pitchFamily="18" charset="0"/>
              </a:defRPr>
            </a:lvl5pPr>
            <a:lvl6pPr marL="2514600" indent="-228600" algn="r" eaLnBrk="0" fontAlgn="base" hangingPunct="0">
              <a:spcBef>
                <a:spcPct val="0"/>
              </a:spcBef>
              <a:spcAft>
                <a:spcPct val="0"/>
              </a:spcAft>
              <a:defRPr sz="4800" i="1">
                <a:solidFill>
                  <a:schemeClr val="tx2"/>
                </a:solidFill>
                <a:latin typeface="Times New Roman" pitchFamily="18" charset="0"/>
              </a:defRPr>
            </a:lvl6pPr>
            <a:lvl7pPr marL="2971800" indent="-228600" algn="r" eaLnBrk="0" fontAlgn="base" hangingPunct="0">
              <a:spcBef>
                <a:spcPct val="0"/>
              </a:spcBef>
              <a:spcAft>
                <a:spcPct val="0"/>
              </a:spcAft>
              <a:defRPr sz="4800" i="1">
                <a:solidFill>
                  <a:schemeClr val="tx2"/>
                </a:solidFill>
                <a:latin typeface="Times New Roman" pitchFamily="18" charset="0"/>
              </a:defRPr>
            </a:lvl7pPr>
            <a:lvl8pPr marL="3429000" indent="-228600" algn="r" eaLnBrk="0" fontAlgn="base" hangingPunct="0">
              <a:spcBef>
                <a:spcPct val="0"/>
              </a:spcBef>
              <a:spcAft>
                <a:spcPct val="0"/>
              </a:spcAft>
              <a:defRPr sz="4800" i="1">
                <a:solidFill>
                  <a:schemeClr val="tx2"/>
                </a:solidFill>
                <a:latin typeface="Times New Roman" pitchFamily="18" charset="0"/>
              </a:defRPr>
            </a:lvl8pPr>
            <a:lvl9pPr marL="3886200" indent="-228600" algn="r" eaLnBrk="0" fontAlgn="base" hangingPunct="0">
              <a:spcBef>
                <a:spcPct val="0"/>
              </a:spcBef>
              <a:spcAft>
                <a:spcPct val="0"/>
              </a:spcAft>
              <a:defRPr sz="4800" i="1">
                <a:solidFill>
                  <a:schemeClr val="tx2"/>
                </a:solidFill>
                <a:latin typeface="Times New Roman" pitchFamily="18" charset="0"/>
              </a:defRPr>
            </a:lvl9pPr>
          </a:lstStyle>
          <a:p>
            <a:fld id="{D04ABFB3-503B-487C-ABE9-F32092465907}" type="datetime1">
              <a:rPr lang="en-GB" altLang="en-US" sz="1200" i="0" smtClean="0">
                <a:solidFill>
                  <a:schemeClr val="tx1"/>
                </a:solidFill>
              </a:rPr>
              <a:pPr/>
              <a:t>30/03/2015</a:t>
            </a:fld>
            <a:endParaRPr lang="en-US" altLang="en-US" sz="1200" i="0" smtClean="0">
              <a:solidFill>
                <a:schemeClr val="tx1"/>
              </a:solidFill>
            </a:endParaRPr>
          </a:p>
        </p:txBody>
      </p:sp>
      <p:sp>
        <p:nvSpPr>
          <p:cNvPr id="156676" name="Rectangle 6"/>
          <p:cNvSpPr>
            <a:spLocks noGrp="1" noChangeArrowheads="1"/>
          </p:cNvSpPr>
          <p:nvPr>
            <p:ph type="ftr" sz="quarter" idx="4"/>
          </p:nvPr>
        </p:nvSpPr>
        <p:spPr>
          <a:noFill/>
        </p:spPr>
        <p:txBody>
          <a:bodyPr/>
          <a:lstStyle>
            <a:lvl1pPr>
              <a:defRPr sz="4800" i="1">
                <a:solidFill>
                  <a:schemeClr val="tx2"/>
                </a:solidFill>
                <a:latin typeface="Times New Roman" pitchFamily="18" charset="0"/>
              </a:defRPr>
            </a:lvl1pPr>
            <a:lvl2pPr marL="742950" indent="-285750">
              <a:defRPr sz="4800" i="1">
                <a:solidFill>
                  <a:schemeClr val="tx2"/>
                </a:solidFill>
                <a:latin typeface="Times New Roman" pitchFamily="18" charset="0"/>
              </a:defRPr>
            </a:lvl2pPr>
            <a:lvl3pPr marL="1143000" indent="-228600">
              <a:defRPr sz="4800" i="1">
                <a:solidFill>
                  <a:schemeClr val="tx2"/>
                </a:solidFill>
                <a:latin typeface="Times New Roman" pitchFamily="18" charset="0"/>
              </a:defRPr>
            </a:lvl3pPr>
            <a:lvl4pPr marL="1600200" indent="-228600">
              <a:defRPr sz="4800" i="1">
                <a:solidFill>
                  <a:schemeClr val="tx2"/>
                </a:solidFill>
                <a:latin typeface="Times New Roman" pitchFamily="18" charset="0"/>
              </a:defRPr>
            </a:lvl4pPr>
            <a:lvl5pPr marL="2057400" indent="-228600">
              <a:defRPr sz="4800" i="1">
                <a:solidFill>
                  <a:schemeClr val="tx2"/>
                </a:solidFill>
                <a:latin typeface="Times New Roman" pitchFamily="18" charset="0"/>
              </a:defRPr>
            </a:lvl5pPr>
            <a:lvl6pPr marL="2514600" indent="-228600" algn="r" eaLnBrk="0" fontAlgn="base" hangingPunct="0">
              <a:spcBef>
                <a:spcPct val="0"/>
              </a:spcBef>
              <a:spcAft>
                <a:spcPct val="0"/>
              </a:spcAft>
              <a:defRPr sz="4800" i="1">
                <a:solidFill>
                  <a:schemeClr val="tx2"/>
                </a:solidFill>
                <a:latin typeface="Times New Roman" pitchFamily="18" charset="0"/>
              </a:defRPr>
            </a:lvl6pPr>
            <a:lvl7pPr marL="2971800" indent="-228600" algn="r" eaLnBrk="0" fontAlgn="base" hangingPunct="0">
              <a:spcBef>
                <a:spcPct val="0"/>
              </a:spcBef>
              <a:spcAft>
                <a:spcPct val="0"/>
              </a:spcAft>
              <a:defRPr sz="4800" i="1">
                <a:solidFill>
                  <a:schemeClr val="tx2"/>
                </a:solidFill>
                <a:latin typeface="Times New Roman" pitchFamily="18" charset="0"/>
              </a:defRPr>
            </a:lvl7pPr>
            <a:lvl8pPr marL="3429000" indent="-228600" algn="r" eaLnBrk="0" fontAlgn="base" hangingPunct="0">
              <a:spcBef>
                <a:spcPct val="0"/>
              </a:spcBef>
              <a:spcAft>
                <a:spcPct val="0"/>
              </a:spcAft>
              <a:defRPr sz="4800" i="1">
                <a:solidFill>
                  <a:schemeClr val="tx2"/>
                </a:solidFill>
                <a:latin typeface="Times New Roman" pitchFamily="18" charset="0"/>
              </a:defRPr>
            </a:lvl8pPr>
            <a:lvl9pPr marL="3886200" indent="-228600" algn="r" eaLnBrk="0" fontAlgn="base" hangingPunct="0">
              <a:spcBef>
                <a:spcPct val="0"/>
              </a:spcBef>
              <a:spcAft>
                <a:spcPct val="0"/>
              </a:spcAft>
              <a:defRPr sz="4800" i="1">
                <a:solidFill>
                  <a:schemeClr val="tx2"/>
                </a:solidFill>
                <a:latin typeface="Times New Roman" pitchFamily="18" charset="0"/>
              </a:defRPr>
            </a:lvl9pPr>
          </a:lstStyle>
          <a:p>
            <a:r>
              <a:rPr lang="en-US" altLang="en-US" sz="1200" i="0" smtClean="0">
                <a:solidFill>
                  <a:schemeClr val="tx1"/>
                </a:solidFill>
              </a:rPr>
              <a:t>©2011  Go-Faster Consultancy Ltd.   www.go-faster.co.uk</a:t>
            </a:r>
          </a:p>
        </p:txBody>
      </p:sp>
      <p:sp>
        <p:nvSpPr>
          <p:cNvPr id="156677" name="Rectangle 7"/>
          <p:cNvSpPr>
            <a:spLocks noGrp="1" noChangeArrowheads="1"/>
          </p:cNvSpPr>
          <p:nvPr>
            <p:ph type="sldNum" sz="quarter" idx="5"/>
          </p:nvPr>
        </p:nvSpPr>
        <p:spPr>
          <a:noFill/>
        </p:spPr>
        <p:txBody>
          <a:bodyPr/>
          <a:lstStyle>
            <a:lvl1pPr>
              <a:defRPr sz="4800" i="1">
                <a:solidFill>
                  <a:schemeClr val="tx2"/>
                </a:solidFill>
                <a:latin typeface="Times New Roman" pitchFamily="18" charset="0"/>
              </a:defRPr>
            </a:lvl1pPr>
            <a:lvl2pPr marL="742950" indent="-285750">
              <a:defRPr sz="4800" i="1">
                <a:solidFill>
                  <a:schemeClr val="tx2"/>
                </a:solidFill>
                <a:latin typeface="Times New Roman" pitchFamily="18" charset="0"/>
              </a:defRPr>
            </a:lvl2pPr>
            <a:lvl3pPr marL="1143000" indent="-228600">
              <a:defRPr sz="4800" i="1">
                <a:solidFill>
                  <a:schemeClr val="tx2"/>
                </a:solidFill>
                <a:latin typeface="Times New Roman" pitchFamily="18" charset="0"/>
              </a:defRPr>
            </a:lvl3pPr>
            <a:lvl4pPr marL="1600200" indent="-228600">
              <a:defRPr sz="4800" i="1">
                <a:solidFill>
                  <a:schemeClr val="tx2"/>
                </a:solidFill>
                <a:latin typeface="Times New Roman" pitchFamily="18" charset="0"/>
              </a:defRPr>
            </a:lvl4pPr>
            <a:lvl5pPr marL="2057400" indent="-228600">
              <a:defRPr sz="4800" i="1">
                <a:solidFill>
                  <a:schemeClr val="tx2"/>
                </a:solidFill>
                <a:latin typeface="Times New Roman" pitchFamily="18" charset="0"/>
              </a:defRPr>
            </a:lvl5pPr>
            <a:lvl6pPr marL="2514600" indent="-228600" algn="r" eaLnBrk="0" fontAlgn="base" hangingPunct="0">
              <a:spcBef>
                <a:spcPct val="0"/>
              </a:spcBef>
              <a:spcAft>
                <a:spcPct val="0"/>
              </a:spcAft>
              <a:defRPr sz="4800" i="1">
                <a:solidFill>
                  <a:schemeClr val="tx2"/>
                </a:solidFill>
                <a:latin typeface="Times New Roman" pitchFamily="18" charset="0"/>
              </a:defRPr>
            </a:lvl6pPr>
            <a:lvl7pPr marL="2971800" indent="-228600" algn="r" eaLnBrk="0" fontAlgn="base" hangingPunct="0">
              <a:spcBef>
                <a:spcPct val="0"/>
              </a:spcBef>
              <a:spcAft>
                <a:spcPct val="0"/>
              </a:spcAft>
              <a:defRPr sz="4800" i="1">
                <a:solidFill>
                  <a:schemeClr val="tx2"/>
                </a:solidFill>
                <a:latin typeface="Times New Roman" pitchFamily="18" charset="0"/>
              </a:defRPr>
            </a:lvl7pPr>
            <a:lvl8pPr marL="3429000" indent="-228600" algn="r" eaLnBrk="0" fontAlgn="base" hangingPunct="0">
              <a:spcBef>
                <a:spcPct val="0"/>
              </a:spcBef>
              <a:spcAft>
                <a:spcPct val="0"/>
              </a:spcAft>
              <a:defRPr sz="4800" i="1">
                <a:solidFill>
                  <a:schemeClr val="tx2"/>
                </a:solidFill>
                <a:latin typeface="Times New Roman" pitchFamily="18" charset="0"/>
              </a:defRPr>
            </a:lvl8pPr>
            <a:lvl9pPr marL="3886200" indent="-228600" algn="r" eaLnBrk="0" fontAlgn="base" hangingPunct="0">
              <a:spcBef>
                <a:spcPct val="0"/>
              </a:spcBef>
              <a:spcAft>
                <a:spcPct val="0"/>
              </a:spcAft>
              <a:defRPr sz="4800" i="1">
                <a:solidFill>
                  <a:schemeClr val="tx2"/>
                </a:solidFill>
                <a:latin typeface="Times New Roman" pitchFamily="18" charset="0"/>
              </a:defRPr>
            </a:lvl9pPr>
          </a:lstStyle>
          <a:p>
            <a:fld id="{27FB72E0-1DC0-4860-81FF-8785F179AE69}" type="slidenum">
              <a:rPr lang="en-US" altLang="en-US" sz="1200" i="0" smtClean="0">
                <a:solidFill>
                  <a:schemeClr val="tx1"/>
                </a:solidFill>
              </a:rPr>
              <a:pPr/>
              <a:t>108</a:t>
            </a:fld>
            <a:endParaRPr lang="en-US" altLang="en-US" sz="1200" i="0" smtClean="0">
              <a:solidFill>
                <a:schemeClr val="tx1"/>
              </a:solidFill>
            </a:endParaRPr>
          </a:p>
        </p:txBody>
      </p:sp>
      <p:sp>
        <p:nvSpPr>
          <p:cNvPr id="156678" name="Rectangle 2"/>
          <p:cNvSpPr>
            <a:spLocks noGrp="1" noRot="1" noChangeAspect="1" noChangeArrowheads="1" noTextEdit="1"/>
          </p:cNvSpPr>
          <p:nvPr>
            <p:ph type="sldImg"/>
          </p:nvPr>
        </p:nvSpPr>
        <p:spPr>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a:noFill/>
        </p:spPr>
        <p:txBody>
          <a:bodyPr/>
          <a:lstStyle>
            <a:lvl1pPr>
              <a:defRPr sz="4800" i="1">
                <a:solidFill>
                  <a:schemeClr val="tx2"/>
                </a:solidFill>
                <a:latin typeface="Times New Roman" pitchFamily="18" charset="0"/>
              </a:defRPr>
            </a:lvl1pPr>
            <a:lvl2pPr marL="742950" indent="-285750">
              <a:defRPr sz="4800" i="1">
                <a:solidFill>
                  <a:schemeClr val="tx2"/>
                </a:solidFill>
                <a:latin typeface="Times New Roman" pitchFamily="18" charset="0"/>
              </a:defRPr>
            </a:lvl2pPr>
            <a:lvl3pPr marL="1143000" indent="-228600">
              <a:defRPr sz="4800" i="1">
                <a:solidFill>
                  <a:schemeClr val="tx2"/>
                </a:solidFill>
                <a:latin typeface="Times New Roman" pitchFamily="18" charset="0"/>
              </a:defRPr>
            </a:lvl3pPr>
            <a:lvl4pPr marL="1600200" indent="-228600">
              <a:defRPr sz="4800" i="1">
                <a:solidFill>
                  <a:schemeClr val="tx2"/>
                </a:solidFill>
                <a:latin typeface="Times New Roman" pitchFamily="18" charset="0"/>
              </a:defRPr>
            </a:lvl4pPr>
            <a:lvl5pPr marL="2057400" indent="-228600">
              <a:defRPr sz="4800" i="1">
                <a:solidFill>
                  <a:schemeClr val="tx2"/>
                </a:solidFill>
                <a:latin typeface="Times New Roman" pitchFamily="18" charset="0"/>
              </a:defRPr>
            </a:lvl5pPr>
            <a:lvl6pPr marL="2514600" indent="-228600" algn="r" eaLnBrk="0" fontAlgn="base" hangingPunct="0">
              <a:spcBef>
                <a:spcPct val="0"/>
              </a:spcBef>
              <a:spcAft>
                <a:spcPct val="0"/>
              </a:spcAft>
              <a:defRPr sz="4800" i="1">
                <a:solidFill>
                  <a:schemeClr val="tx2"/>
                </a:solidFill>
                <a:latin typeface="Times New Roman" pitchFamily="18" charset="0"/>
              </a:defRPr>
            </a:lvl6pPr>
            <a:lvl7pPr marL="2971800" indent="-228600" algn="r" eaLnBrk="0" fontAlgn="base" hangingPunct="0">
              <a:spcBef>
                <a:spcPct val="0"/>
              </a:spcBef>
              <a:spcAft>
                <a:spcPct val="0"/>
              </a:spcAft>
              <a:defRPr sz="4800" i="1">
                <a:solidFill>
                  <a:schemeClr val="tx2"/>
                </a:solidFill>
                <a:latin typeface="Times New Roman" pitchFamily="18" charset="0"/>
              </a:defRPr>
            </a:lvl7pPr>
            <a:lvl8pPr marL="3429000" indent="-228600" algn="r" eaLnBrk="0" fontAlgn="base" hangingPunct="0">
              <a:spcBef>
                <a:spcPct val="0"/>
              </a:spcBef>
              <a:spcAft>
                <a:spcPct val="0"/>
              </a:spcAft>
              <a:defRPr sz="4800" i="1">
                <a:solidFill>
                  <a:schemeClr val="tx2"/>
                </a:solidFill>
                <a:latin typeface="Times New Roman" pitchFamily="18" charset="0"/>
              </a:defRPr>
            </a:lvl8pPr>
            <a:lvl9pPr marL="3886200" indent="-228600" algn="r" eaLnBrk="0" fontAlgn="base" hangingPunct="0">
              <a:spcBef>
                <a:spcPct val="0"/>
              </a:spcBef>
              <a:spcAft>
                <a:spcPct val="0"/>
              </a:spcAft>
              <a:defRPr sz="4800" i="1">
                <a:solidFill>
                  <a:schemeClr val="tx2"/>
                </a:solidFill>
                <a:latin typeface="Times New Roman" pitchFamily="18" charset="0"/>
              </a:defRPr>
            </a:lvl9pPr>
          </a:lstStyle>
          <a:p>
            <a:r>
              <a:rPr lang="en-US" altLang="en-US" sz="1200" i="0" smtClean="0">
                <a:solidFill>
                  <a:schemeClr val="tx1"/>
                </a:solidFill>
              </a:rPr>
              <a:t>Row Migration can Aggravate Contention on Cache Buffer Chains Latch</a:t>
            </a:r>
          </a:p>
        </p:txBody>
      </p:sp>
      <p:sp>
        <p:nvSpPr>
          <p:cNvPr id="120835" name="Rectangle 5"/>
          <p:cNvSpPr>
            <a:spLocks noGrp="1" noChangeArrowheads="1"/>
          </p:cNvSpPr>
          <p:nvPr>
            <p:ph type="dt" sz="quarter" idx="1"/>
          </p:nvPr>
        </p:nvSpPr>
        <p:spPr>
          <a:noFill/>
        </p:spPr>
        <p:txBody>
          <a:bodyPr/>
          <a:lstStyle>
            <a:lvl1pPr>
              <a:defRPr sz="4800" i="1">
                <a:solidFill>
                  <a:schemeClr val="tx2"/>
                </a:solidFill>
                <a:latin typeface="Times New Roman" pitchFamily="18" charset="0"/>
              </a:defRPr>
            </a:lvl1pPr>
            <a:lvl2pPr marL="742950" indent="-285750">
              <a:defRPr sz="4800" i="1">
                <a:solidFill>
                  <a:schemeClr val="tx2"/>
                </a:solidFill>
                <a:latin typeface="Times New Roman" pitchFamily="18" charset="0"/>
              </a:defRPr>
            </a:lvl2pPr>
            <a:lvl3pPr marL="1143000" indent="-228600">
              <a:defRPr sz="4800" i="1">
                <a:solidFill>
                  <a:schemeClr val="tx2"/>
                </a:solidFill>
                <a:latin typeface="Times New Roman" pitchFamily="18" charset="0"/>
              </a:defRPr>
            </a:lvl3pPr>
            <a:lvl4pPr marL="1600200" indent="-228600">
              <a:defRPr sz="4800" i="1">
                <a:solidFill>
                  <a:schemeClr val="tx2"/>
                </a:solidFill>
                <a:latin typeface="Times New Roman" pitchFamily="18" charset="0"/>
              </a:defRPr>
            </a:lvl4pPr>
            <a:lvl5pPr marL="2057400" indent="-228600">
              <a:defRPr sz="4800" i="1">
                <a:solidFill>
                  <a:schemeClr val="tx2"/>
                </a:solidFill>
                <a:latin typeface="Times New Roman" pitchFamily="18" charset="0"/>
              </a:defRPr>
            </a:lvl5pPr>
            <a:lvl6pPr marL="2514600" indent="-228600" algn="r" eaLnBrk="0" fontAlgn="base" hangingPunct="0">
              <a:spcBef>
                <a:spcPct val="0"/>
              </a:spcBef>
              <a:spcAft>
                <a:spcPct val="0"/>
              </a:spcAft>
              <a:defRPr sz="4800" i="1">
                <a:solidFill>
                  <a:schemeClr val="tx2"/>
                </a:solidFill>
                <a:latin typeface="Times New Roman" pitchFamily="18" charset="0"/>
              </a:defRPr>
            </a:lvl6pPr>
            <a:lvl7pPr marL="2971800" indent="-228600" algn="r" eaLnBrk="0" fontAlgn="base" hangingPunct="0">
              <a:spcBef>
                <a:spcPct val="0"/>
              </a:spcBef>
              <a:spcAft>
                <a:spcPct val="0"/>
              </a:spcAft>
              <a:defRPr sz="4800" i="1">
                <a:solidFill>
                  <a:schemeClr val="tx2"/>
                </a:solidFill>
                <a:latin typeface="Times New Roman" pitchFamily="18" charset="0"/>
              </a:defRPr>
            </a:lvl7pPr>
            <a:lvl8pPr marL="3429000" indent="-228600" algn="r" eaLnBrk="0" fontAlgn="base" hangingPunct="0">
              <a:spcBef>
                <a:spcPct val="0"/>
              </a:spcBef>
              <a:spcAft>
                <a:spcPct val="0"/>
              </a:spcAft>
              <a:defRPr sz="4800" i="1">
                <a:solidFill>
                  <a:schemeClr val="tx2"/>
                </a:solidFill>
                <a:latin typeface="Times New Roman" pitchFamily="18" charset="0"/>
              </a:defRPr>
            </a:lvl8pPr>
            <a:lvl9pPr marL="3886200" indent="-228600" algn="r" eaLnBrk="0" fontAlgn="base" hangingPunct="0">
              <a:spcBef>
                <a:spcPct val="0"/>
              </a:spcBef>
              <a:spcAft>
                <a:spcPct val="0"/>
              </a:spcAft>
              <a:defRPr sz="4800" i="1">
                <a:solidFill>
                  <a:schemeClr val="tx2"/>
                </a:solidFill>
                <a:latin typeface="Times New Roman" pitchFamily="18" charset="0"/>
              </a:defRPr>
            </a:lvl9pPr>
          </a:lstStyle>
          <a:p>
            <a:fld id="{7DBA9EFF-6DAB-4D0F-99C3-485A770BC94E}" type="datetime1">
              <a:rPr lang="en-GB" altLang="en-US" sz="1200" i="0" smtClean="0">
                <a:solidFill>
                  <a:schemeClr val="tx1"/>
                </a:solidFill>
              </a:rPr>
              <a:pPr/>
              <a:t>30/03/2015</a:t>
            </a:fld>
            <a:endParaRPr lang="en-US" altLang="en-US" sz="1200" i="0" smtClean="0">
              <a:solidFill>
                <a:schemeClr val="tx1"/>
              </a:solidFill>
            </a:endParaRPr>
          </a:p>
        </p:txBody>
      </p:sp>
      <p:sp>
        <p:nvSpPr>
          <p:cNvPr id="120836" name="Rectangle 6"/>
          <p:cNvSpPr>
            <a:spLocks noGrp="1" noChangeArrowheads="1"/>
          </p:cNvSpPr>
          <p:nvPr>
            <p:ph type="ftr" sz="quarter" idx="4"/>
          </p:nvPr>
        </p:nvSpPr>
        <p:spPr>
          <a:noFill/>
        </p:spPr>
        <p:txBody>
          <a:bodyPr/>
          <a:lstStyle>
            <a:lvl1pPr>
              <a:defRPr sz="4800" i="1">
                <a:solidFill>
                  <a:schemeClr val="tx2"/>
                </a:solidFill>
                <a:latin typeface="Times New Roman" pitchFamily="18" charset="0"/>
              </a:defRPr>
            </a:lvl1pPr>
            <a:lvl2pPr marL="742950" indent="-285750">
              <a:defRPr sz="4800" i="1">
                <a:solidFill>
                  <a:schemeClr val="tx2"/>
                </a:solidFill>
                <a:latin typeface="Times New Roman" pitchFamily="18" charset="0"/>
              </a:defRPr>
            </a:lvl2pPr>
            <a:lvl3pPr marL="1143000" indent="-228600">
              <a:defRPr sz="4800" i="1">
                <a:solidFill>
                  <a:schemeClr val="tx2"/>
                </a:solidFill>
                <a:latin typeface="Times New Roman" pitchFamily="18" charset="0"/>
              </a:defRPr>
            </a:lvl3pPr>
            <a:lvl4pPr marL="1600200" indent="-228600">
              <a:defRPr sz="4800" i="1">
                <a:solidFill>
                  <a:schemeClr val="tx2"/>
                </a:solidFill>
                <a:latin typeface="Times New Roman" pitchFamily="18" charset="0"/>
              </a:defRPr>
            </a:lvl4pPr>
            <a:lvl5pPr marL="2057400" indent="-228600">
              <a:defRPr sz="4800" i="1">
                <a:solidFill>
                  <a:schemeClr val="tx2"/>
                </a:solidFill>
                <a:latin typeface="Times New Roman" pitchFamily="18" charset="0"/>
              </a:defRPr>
            </a:lvl5pPr>
            <a:lvl6pPr marL="2514600" indent="-228600" algn="r" eaLnBrk="0" fontAlgn="base" hangingPunct="0">
              <a:spcBef>
                <a:spcPct val="0"/>
              </a:spcBef>
              <a:spcAft>
                <a:spcPct val="0"/>
              </a:spcAft>
              <a:defRPr sz="4800" i="1">
                <a:solidFill>
                  <a:schemeClr val="tx2"/>
                </a:solidFill>
                <a:latin typeface="Times New Roman" pitchFamily="18" charset="0"/>
              </a:defRPr>
            </a:lvl6pPr>
            <a:lvl7pPr marL="2971800" indent="-228600" algn="r" eaLnBrk="0" fontAlgn="base" hangingPunct="0">
              <a:spcBef>
                <a:spcPct val="0"/>
              </a:spcBef>
              <a:spcAft>
                <a:spcPct val="0"/>
              </a:spcAft>
              <a:defRPr sz="4800" i="1">
                <a:solidFill>
                  <a:schemeClr val="tx2"/>
                </a:solidFill>
                <a:latin typeface="Times New Roman" pitchFamily="18" charset="0"/>
              </a:defRPr>
            </a:lvl7pPr>
            <a:lvl8pPr marL="3429000" indent="-228600" algn="r" eaLnBrk="0" fontAlgn="base" hangingPunct="0">
              <a:spcBef>
                <a:spcPct val="0"/>
              </a:spcBef>
              <a:spcAft>
                <a:spcPct val="0"/>
              </a:spcAft>
              <a:defRPr sz="4800" i="1">
                <a:solidFill>
                  <a:schemeClr val="tx2"/>
                </a:solidFill>
                <a:latin typeface="Times New Roman" pitchFamily="18" charset="0"/>
              </a:defRPr>
            </a:lvl8pPr>
            <a:lvl9pPr marL="3886200" indent="-228600" algn="r" eaLnBrk="0" fontAlgn="base" hangingPunct="0">
              <a:spcBef>
                <a:spcPct val="0"/>
              </a:spcBef>
              <a:spcAft>
                <a:spcPct val="0"/>
              </a:spcAft>
              <a:defRPr sz="4800" i="1">
                <a:solidFill>
                  <a:schemeClr val="tx2"/>
                </a:solidFill>
                <a:latin typeface="Times New Roman" pitchFamily="18" charset="0"/>
              </a:defRPr>
            </a:lvl9pPr>
          </a:lstStyle>
          <a:p>
            <a:r>
              <a:rPr lang="en-US" altLang="en-US" sz="1200" i="0" smtClean="0">
                <a:solidFill>
                  <a:schemeClr val="tx1"/>
                </a:solidFill>
              </a:rPr>
              <a:t>©2011  Go-Faster Consultancy Ltd.   www.go-faster.co.uk</a:t>
            </a:r>
          </a:p>
        </p:txBody>
      </p:sp>
      <p:sp>
        <p:nvSpPr>
          <p:cNvPr id="120837" name="Rectangle 7"/>
          <p:cNvSpPr>
            <a:spLocks noGrp="1" noChangeArrowheads="1"/>
          </p:cNvSpPr>
          <p:nvPr>
            <p:ph type="sldNum" sz="quarter" idx="5"/>
          </p:nvPr>
        </p:nvSpPr>
        <p:spPr>
          <a:noFill/>
        </p:spPr>
        <p:txBody>
          <a:bodyPr/>
          <a:lstStyle>
            <a:lvl1pPr>
              <a:defRPr sz="4800" i="1">
                <a:solidFill>
                  <a:schemeClr val="tx2"/>
                </a:solidFill>
                <a:latin typeface="Times New Roman" pitchFamily="18" charset="0"/>
              </a:defRPr>
            </a:lvl1pPr>
            <a:lvl2pPr marL="742950" indent="-285750">
              <a:defRPr sz="4800" i="1">
                <a:solidFill>
                  <a:schemeClr val="tx2"/>
                </a:solidFill>
                <a:latin typeface="Times New Roman" pitchFamily="18" charset="0"/>
              </a:defRPr>
            </a:lvl2pPr>
            <a:lvl3pPr marL="1143000" indent="-228600">
              <a:defRPr sz="4800" i="1">
                <a:solidFill>
                  <a:schemeClr val="tx2"/>
                </a:solidFill>
                <a:latin typeface="Times New Roman" pitchFamily="18" charset="0"/>
              </a:defRPr>
            </a:lvl3pPr>
            <a:lvl4pPr marL="1600200" indent="-228600">
              <a:defRPr sz="4800" i="1">
                <a:solidFill>
                  <a:schemeClr val="tx2"/>
                </a:solidFill>
                <a:latin typeface="Times New Roman" pitchFamily="18" charset="0"/>
              </a:defRPr>
            </a:lvl4pPr>
            <a:lvl5pPr marL="2057400" indent="-228600">
              <a:defRPr sz="4800" i="1">
                <a:solidFill>
                  <a:schemeClr val="tx2"/>
                </a:solidFill>
                <a:latin typeface="Times New Roman" pitchFamily="18" charset="0"/>
              </a:defRPr>
            </a:lvl5pPr>
            <a:lvl6pPr marL="2514600" indent="-228600" algn="r" eaLnBrk="0" fontAlgn="base" hangingPunct="0">
              <a:spcBef>
                <a:spcPct val="0"/>
              </a:spcBef>
              <a:spcAft>
                <a:spcPct val="0"/>
              </a:spcAft>
              <a:defRPr sz="4800" i="1">
                <a:solidFill>
                  <a:schemeClr val="tx2"/>
                </a:solidFill>
                <a:latin typeface="Times New Roman" pitchFamily="18" charset="0"/>
              </a:defRPr>
            </a:lvl6pPr>
            <a:lvl7pPr marL="2971800" indent="-228600" algn="r" eaLnBrk="0" fontAlgn="base" hangingPunct="0">
              <a:spcBef>
                <a:spcPct val="0"/>
              </a:spcBef>
              <a:spcAft>
                <a:spcPct val="0"/>
              </a:spcAft>
              <a:defRPr sz="4800" i="1">
                <a:solidFill>
                  <a:schemeClr val="tx2"/>
                </a:solidFill>
                <a:latin typeface="Times New Roman" pitchFamily="18" charset="0"/>
              </a:defRPr>
            </a:lvl7pPr>
            <a:lvl8pPr marL="3429000" indent="-228600" algn="r" eaLnBrk="0" fontAlgn="base" hangingPunct="0">
              <a:spcBef>
                <a:spcPct val="0"/>
              </a:spcBef>
              <a:spcAft>
                <a:spcPct val="0"/>
              </a:spcAft>
              <a:defRPr sz="4800" i="1">
                <a:solidFill>
                  <a:schemeClr val="tx2"/>
                </a:solidFill>
                <a:latin typeface="Times New Roman" pitchFamily="18" charset="0"/>
              </a:defRPr>
            </a:lvl8pPr>
            <a:lvl9pPr marL="3886200" indent="-228600" algn="r" eaLnBrk="0" fontAlgn="base" hangingPunct="0">
              <a:spcBef>
                <a:spcPct val="0"/>
              </a:spcBef>
              <a:spcAft>
                <a:spcPct val="0"/>
              </a:spcAft>
              <a:defRPr sz="4800" i="1">
                <a:solidFill>
                  <a:schemeClr val="tx2"/>
                </a:solidFill>
                <a:latin typeface="Times New Roman" pitchFamily="18" charset="0"/>
              </a:defRPr>
            </a:lvl9pPr>
          </a:lstStyle>
          <a:p>
            <a:fld id="{DAC46348-698A-4A21-BD05-2C2C29F7E580}" type="slidenum">
              <a:rPr lang="en-US" altLang="en-US" sz="1200" i="0" smtClean="0">
                <a:solidFill>
                  <a:schemeClr val="tx1"/>
                </a:solidFill>
              </a:rPr>
              <a:pPr/>
              <a:t>2</a:t>
            </a:fld>
            <a:endParaRPr lang="en-US" altLang="en-US" sz="1200" i="0" smtClean="0">
              <a:solidFill>
                <a:schemeClr val="tx1"/>
              </a:solidFill>
            </a:endParaRPr>
          </a:p>
        </p:txBody>
      </p:sp>
      <p:sp>
        <p:nvSpPr>
          <p:cNvPr id="120838" name="Text Box 2"/>
          <p:cNvSpPr txBox="1">
            <a:spLocks noChangeArrowheads="1"/>
          </p:cNvSpPr>
          <p:nvPr/>
        </p:nvSpPr>
        <p:spPr bwMode="auto">
          <a:xfrm>
            <a:off x="3778250" y="9653588"/>
            <a:ext cx="2890838"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357" tIns="46178" rIns="92357" bIns="46178" anchor="b">
            <a:spAutoFit/>
          </a:bodyPr>
          <a:lstStyle>
            <a:lvl1pPr algn="l" defTabSz="454025">
              <a:spcBef>
                <a:spcPct val="30000"/>
              </a:spcBef>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1pPr>
            <a:lvl2pPr marL="742950" indent="-285750" algn="l" defTabSz="454025">
              <a:spcBef>
                <a:spcPct val="30000"/>
              </a:spcBef>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2pPr>
            <a:lvl3pPr marL="1143000" indent="-228600" algn="l" defTabSz="454025">
              <a:spcBef>
                <a:spcPct val="30000"/>
              </a:spcBef>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3pPr>
            <a:lvl4pPr marL="1600200" indent="-228600" algn="l" defTabSz="454025">
              <a:spcBef>
                <a:spcPct val="30000"/>
              </a:spcBef>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4pPr>
            <a:lvl5pPr marL="2057400" indent="-228600" algn="l" defTabSz="454025">
              <a:spcBef>
                <a:spcPct val="30000"/>
              </a:spcBef>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5pPr>
            <a:lvl6pPr marL="2514600" indent="-228600" defTabSz="454025" eaLnBrk="0" fontAlgn="base" hangingPunct="0">
              <a:spcBef>
                <a:spcPct val="30000"/>
              </a:spcBef>
              <a:spcAft>
                <a:spcPct val="0"/>
              </a:spcAft>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6pPr>
            <a:lvl7pPr marL="2971800" indent="-228600" defTabSz="454025" eaLnBrk="0" fontAlgn="base" hangingPunct="0">
              <a:spcBef>
                <a:spcPct val="30000"/>
              </a:spcBef>
              <a:spcAft>
                <a:spcPct val="0"/>
              </a:spcAft>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7pPr>
            <a:lvl8pPr marL="3429000" indent="-228600" defTabSz="454025" eaLnBrk="0" fontAlgn="base" hangingPunct="0">
              <a:spcBef>
                <a:spcPct val="30000"/>
              </a:spcBef>
              <a:spcAft>
                <a:spcPct val="0"/>
              </a:spcAft>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8pPr>
            <a:lvl9pPr marL="3886200" indent="-228600" defTabSz="454025" eaLnBrk="0" fontAlgn="base" hangingPunct="0">
              <a:spcBef>
                <a:spcPct val="30000"/>
              </a:spcBef>
              <a:spcAft>
                <a:spcPct val="0"/>
              </a:spcAft>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9pPr>
          </a:lstStyle>
          <a:p>
            <a:pPr algn="r" eaLnBrk="1" hangingPunct="1">
              <a:spcBef>
                <a:spcPct val="0"/>
              </a:spcBef>
              <a:buClr>
                <a:srgbClr val="000000"/>
              </a:buClr>
              <a:buFont typeface="Times New Roman" pitchFamily="18" charset="0"/>
              <a:buNone/>
            </a:pPr>
            <a:fld id="{7CF7F51D-EA2E-45D0-8500-38D93D6C47F9}" type="slidenum">
              <a:rPr kumimoji="0" lang="en-GB" altLang="en-US" i="0">
                <a:solidFill>
                  <a:srgbClr val="000000"/>
                </a:solidFill>
                <a:cs typeface="Times New Roman" pitchFamily="18" charset="0"/>
              </a:rPr>
              <a:pPr algn="r" eaLnBrk="1" hangingPunct="1">
                <a:spcBef>
                  <a:spcPct val="0"/>
                </a:spcBef>
                <a:buClr>
                  <a:srgbClr val="000000"/>
                </a:buClr>
                <a:buFont typeface="Times New Roman" pitchFamily="18" charset="0"/>
                <a:buNone/>
              </a:pPr>
              <a:t>2</a:t>
            </a:fld>
            <a:endParaRPr kumimoji="0" lang="en-GB" altLang="en-US" i="0">
              <a:solidFill>
                <a:srgbClr val="000000"/>
              </a:solidFill>
              <a:cs typeface="Times New Roman" pitchFamily="18" charset="0"/>
            </a:endParaRPr>
          </a:p>
        </p:txBody>
      </p:sp>
      <p:sp>
        <p:nvSpPr>
          <p:cNvPr id="120839" name="Text Box 3"/>
          <p:cNvSpPr txBox="1">
            <a:spLocks noChangeArrowheads="1"/>
          </p:cNvSpPr>
          <p:nvPr/>
        </p:nvSpPr>
        <p:spPr bwMode="auto">
          <a:xfrm>
            <a:off x="0" y="9653588"/>
            <a:ext cx="377825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357" tIns="46178" rIns="92357" bIns="46178" anchor="b">
            <a:spAutoFit/>
          </a:bodyPr>
          <a:lstStyle>
            <a:lvl1pPr algn="l" defTabSz="454025">
              <a:spcBef>
                <a:spcPct val="30000"/>
              </a:spcBef>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1pPr>
            <a:lvl2pPr marL="742950" indent="-285750" algn="l" defTabSz="454025">
              <a:spcBef>
                <a:spcPct val="30000"/>
              </a:spcBef>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2pPr>
            <a:lvl3pPr marL="1143000" indent="-228600" algn="l" defTabSz="454025">
              <a:spcBef>
                <a:spcPct val="30000"/>
              </a:spcBef>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3pPr>
            <a:lvl4pPr marL="1600200" indent="-228600" algn="l" defTabSz="454025">
              <a:spcBef>
                <a:spcPct val="30000"/>
              </a:spcBef>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4pPr>
            <a:lvl5pPr marL="2057400" indent="-228600" algn="l" defTabSz="454025">
              <a:spcBef>
                <a:spcPct val="30000"/>
              </a:spcBef>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5pPr>
            <a:lvl6pPr marL="2514600" indent="-228600" defTabSz="454025" eaLnBrk="0" fontAlgn="base" hangingPunct="0">
              <a:spcBef>
                <a:spcPct val="30000"/>
              </a:spcBef>
              <a:spcAft>
                <a:spcPct val="0"/>
              </a:spcAft>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6pPr>
            <a:lvl7pPr marL="2971800" indent="-228600" defTabSz="454025" eaLnBrk="0" fontAlgn="base" hangingPunct="0">
              <a:spcBef>
                <a:spcPct val="30000"/>
              </a:spcBef>
              <a:spcAft>
                <a:spcPct val="0"/>
              </a:spcAft>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7pPr>
            <a:lvl8pPr marL="3429000" indent="-228600" defTabSz="454025" eaLnBrk="0" fontAlgn="base" hangingPunct="0">
              <a:spcBef>
                <a:spcPct val="30000"/>
              </a:spcBef>
              <a:spcAft>
                <a:spcPct val="0"/>
              </a:spcAft>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8pPr>
            <a:lvl9pPr marL="3886200" indent="-228600" defTabSz="454025" eaLnBrk="0" fontAlgn="base" hangingPunct="0">
              <a:spcBef>
                <a:spcPct val="30000"/>
              </a:spcBef>
              <a:spcAft>
                <a:spcPct val="0"/>
              </a:spcAft>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9pPr>
          </a:lstStyle>
          <a:p>
            <a:pPr eaLnBrk="1" hangingPunct="1">
              <a:spcBef>
                <a:spcPct val="0"/>
              </a:spcBef>
              <a:buClr>
                <a:srgbClr val="000000"/>
              </a:buClr>
              <a:buFont typeface="Times New Roman" pitchFamily="18" charset="0"/>
              <a:buNone/>
            </a:pPr>
            <a:r>
              <a:rPr kumimoji="0" lang="en-GB" altLang="en-US" i="0">
                <a:solidFill>
                  <a:srgbClr val="000000"/>
                </a:solidFill>
                <a:cs typeface="Times New Roman" pitchFamily="18" charset="0"/>
              </a:rPr>
              <a:t>©2011  Go-Faster Consultancy Ltd.   www.go-faster.co.uk</a:t>
            </a:r>
          </a:p>
        </p:txBody>
      </p:sp>
      <p:sp>
        <p:nvSpPr>
          <p:cNvPr id="120840" name="Text Box 4"/>
          <p:cNvSpPr txBox="1">
            <a:spLocks noChangeArrowheads="1"/>
          </p:cNvSpPr>
          <p:nvPr/>
        </p:nvSpPr>
        <p:spPr bwMode="auto">
          <a:xfrm>
            <a:off x="0" y="0"/>
            <a:ext cx="28908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357" tIns="46178" rIns="92357" bIns="46178">
            <a:spAutoFit/>
          </a:bodyPr>
          <a:lstStyle>
            <a:lvl1pPr algn="l" defTabSz="454025">
              <a:spcBef>
                <a:spcPct val="30000"/>
              </a:spcBef>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1pPr>
            <a:lvl2pPr marL="742950" indent="-285750" algn="l" defTabSz="454025">
              <a:spcBef>
                <a:spcPct val="30000"/>
              </a:spcBef>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2pPr>
            <a:lvl3pPr marL="1143000" indent="-228600" algn="l" defTabSz="454025">
              <a:spcBef>
                <a:spcPct val="30000"/>
              </a:spcBef>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3pPr>
            <a:lvl4pPr marL="1600200" indent="-228600" algn="l" defTabSz="454025">
              <a:spcBef>
                <a:spcPct val="30000"/>
              </a:spcBef>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4pPr>
            <a:lvl5pPr marL="2057400" indent="-228600" algn="l" defTabSz="454025">
              <a:spcBef>
                <a:spcPct val="30000"/>
              </a:spcBef>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5pPr>
            <a:lvl6pPr marL="2514600" indent="-228600" defTabSz="454025" eaLnBrk="0" fontAlgn="base" hangingPunct="0">
              <a:spcBef>
                <a:spcPct val="30000"/>
              </a:spcBef>
              <a:spcAft>
                <a:spcPct val="0"/>
              </a:spcAft>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6pPr>
            <a:lvl7pPr marL="2971800" indent="-228600" defTabSz="454025" eaLnBrk="0" fontAlgn="base" hangingPunct="0">
              <a:spcBef>
                <a:spcPct val="30000"/>
              </a:spcBef>
              <a:spcAft>
                <a:spcPct val="0"/>
              </a:spcAft>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7pPr>
            <a:lvl8pPr marL="3429000" indent="-228600" defTabSz="454025" eaLnBrk="0" fontAlgn="base" hangingPunct="0">
              <a:spcBef>
                <a:spcPct val="30000"/>
              </a:spcBef>
              <a:spcAft>
                <a:spcPct val="0"/>
              </a:spcAft>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8pPr>
            <a:lvl9pPr marL="3886200" indent="-228600" defTabSz="454025" eaLnBrk="0" fontAlgn="base" hangingPunct="0">
              <a:spcBef>
                <a:spcPct val="30000"/>
              </a:spcBef>
              <a:spcAft>
                <a:spcPct val="0"/>
              </a:spcAft>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9pPr>
          </a:lstStyle>
          <a:p>
            <a:pPr eaLnBrk="1" hangingPunct="1">
              <a:spcBef>
                <a:spcPct val="0"/>
              </a:spcBef>
              <a:buClr>
                <a:srgbClr val="000000"/>
              </a:buClr>
              <a:buFont typeface="Times New Roman" pitchFamily="18" charset="0"/>
              <a:buNone/>
            </a:pPr>
            <a:r>
              <a:rPr kumimoji="0" lang="en-GB" altLang="en-US" i="0">
                <a:solidFill>
                  <a:srgbClr val="000000"/>
                </a:solidFill>
                <a:cs typeface="Times New Roman" pitchFamily="18" charset="0"/>
              </a:rPr>
              <a:t>Row Migration can Aggravate Contention on Cache Buffer Chains Latch</a:t>
            </a:r>
          </a:p>
        </p:txBody>
      </p:sp>
      <p:sp>
        <p:nvSpPr>
          <p:cNvPr id="120841" name="Text Box 5"/>
          <p:cNvSpPr txBox="1">
            <a:spLocks noChangeArrowheads="1"/>
          </p:cNvSpPr>
          <p:nvPr/>
        </p:nvSpPr>
        <p:spPr bwMode="auto">
          <a:xfrm>
            <a:off x="3778250" y="0"/>
            <a:ext cx="2890838"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357" tIns="46178" rIns="92357" bIns="46178">
            <a:spAutoFit/>
          </a:bodyPr>
          <a:lstStyle>
            <a:lvl1pPr algn="l" defTabSz="454025">
              <a:spcBef>
                <a:spcPct val="30000"/>
              </a:spcBef>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1pPr>
            <a:lvl2pPr marL="742950" indent="-285750" algn="l" defTabSz="454025">
              <a:spcBef>
                <a:spcPct val="30000"/>
              </a:spcBef>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2pPr>
            <a:lvl3pPr marL="1143000" indent="-228600" algn="l" defTabSz="454025">
              <a:spcBef>
                <a:spcPct val="30000"/>
              </a:spcBef>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3pPr>
            <a:lvl4pPr marL="1600200" indent="-228600" algn="l" defTabSz="454025">
              <a:spcBef>
                <a:spcPct val="30000"/>
              </a:spcBef>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4pPr>
            <a:lvl5pPr marL="2057400" indent="-228600" algn="l" defTabSz="454025">
              <a:spcBef>
                <a:spcPct val="30000"/>
              </a:spcBef>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5pPr>
            <a:lvl6pPr marL="2514600" indent="-228600" defTabSz="454025" eaLnBrk="0" fontAlgn="base" hangingPunct="0">
              <a:spcBef>
                <a:spcPct val="30000"/>
              </a:spcBef>
              <a:spcAft>
                <a:spcPct val="0"/>
              </a:spcAft>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6pPr>
            <a:lvl7pPr marL="2971800" indent="-228600" defTabSz="454025" eaLnBrk="0" fontAlgn="base" hangingPunct="0">
              <a:spcBef>
                <a:spcPct val="30000"/>
              </a:spcBef>
              <a:spcAft>
                <a:spcPct val="0"/>
              </a:spcAft>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7pPr>
            <a:lvl8pPr marL="3429000" indent="-228600" defTabSz="454025" eaLnBrk="0" fontAlgn="base" hangingPunct="0">
              <a:spcBef>
                <a:spcPct val="30000"/>
              </a:spcBef>
              <a:spcAft>
                <a:spcPct val="0"/>
              </a:spcAft>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8pPr>
            <a:lvl9pPr marL="3886200" indent="-228600" defTabSz="454025" eaLnBrk="0" fontAlgn="base" hangingPunct="0">
              <a:spcBef>
                <a:spcPct val="30000"/>
              </a:spcBef>
              <a:spcAft>
                <a:spcPct val="0"/>
              </a:spcAft>
              <a:tabLst>
                <a:tab pos="0" algn="l"/>
                <a:tab pos="923925" algn="l"/>
                <a:tab pos="1847850" algn="l"/>
                <a:tab pos="2771775" algn="l"/>
                <a:tab pos="3694113" algn="l"/>
                <a:tab pos="4618038" algn="l"/>
                <a:tab pos="5541963" algn="l"/>
                <a:tab pos="6465888" algn="l"/>
                <a:tab pos="7388225" algn="l"/>
                <a:tab pos="8312150" algn="l"/>
                <a:tab pos="9234488" algn="l"/>
                <a:tab pos="10158413" algn="l"/>
              </a:tabLst>
              <a:defRPr kumimoji="1" sz="1200">
                <a:solidFill>
                  <a:schemeClr val="tx1"/>
                </a:solidFill>
                <a:latin typeface="Times New Roman" pitchFamily="18" charset="0"/>
              </a:defRPr>
            </a:lvl9pPr>
          </a:lstStyle>
          <a:p>
            <a:pPr algn="r" eaLnBrk="1" hangingPunct="1">
              <a:spcBef>
                <a:spcPct val="0"/>
              </a:spcBef>
              <a:buClr>
                <a:srgbClr val="000000"/>
              </a:buClr>
              <a:buFont typeface="Times New Roman" pitchFamily="18" charset="0"/>
              <a:buNone/>
            </a:pPr>
            <a:fld id="{2CDC8824-4D5D-4461-AA75-C5CB4E4FF422}" type="datetime1">
              <a:rPr kumimoji="0" lang="en-GB" altLang="en-US" i="0">
                <a:solidFill>
                  <a:srgbClr val="000000"/>
                </a:solidFill>
                <a:cs typeface="Times New Roman" pitchFamily="18" charset="0"/>
              </a:rPr>
              <a:pPr algn="r" eaLnBrk="1" hangingPunct="1">
                <a:spcBef>
                  <a:spcPct val="0"/>
                </a:spcBef>
                <a:buClr>
                  <a:srgbClr val="000000"/>
                </a:buClr>
                <a:buFont typeface="Times New Roman" pitchFamily="18" charset="0"/>
                <a:buNone/>
              </a:pPr>
              <a:t>30/03/2015</a:t>
            </a:fld>
            <a:endParaRPr kumimoji="0" lang="en-GB" altLang="en-US" i="0">
              <a:solidFill>
                <a:srgbClr val="000000"/>
              </a:solidFill>
              <a:cs typeface="Times New Roman" pitchFamily="18" charset="0"/>
            </a:endParaRPr>
          </a:p>
        </p:txBody>
      </p:sp>
      <p:sp>
        <p:nvSpPr>
          <p:cNvPr id="120842" name="Text Box 6"/>
          <p:cNvSpPr txBox="1">
            <a:spLocks noChangeArrowheads="1"/>
          </p:cNvSpPr>
          <p:nvPr/>
        </p:nvSpPr>
        <p:spPr bwMode="auto">
          <a:xfrm>
            <a:off x="841375" y="723900"/>
            <a:ext cx="4986338" cy="37830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4800" i="1">
                <a:solidFill>
                  <a:schemeClr val="tx2"/>
                </a:solidFill>
                <a:latin typeface="Times New Roman" pitchFamily="18" charset="0"/>
              </a:defRPr>
            </a:lvl1pPr>
            <a:lvl2pPr marL="742950" indent="-285750">
              <a:defRPr sz="4800" i="1">
                <a:solidFill>
                  <a:schemeClr val="tx2"/>
                </a:solidFill>
                <a:latin typeface="Times New Roman" pitchFamily="18" charset="0"/>
              </a:defRPr>
            </a:lvl2pPr>
            <a:lvl3pPr marL="1143000" indent="-228600">
              <a:defRPr sz="4800" i="1">
                <a:solidFill>
                  <a:schemeClr val="tx2"/>
                </a:solidFill>
                <a:latin typeface="Times New Roman" pitchFamily="18" charset="0"/>
              </a:defRPr>
            </a:lvl3pPr>
            <a:lvl4pPr marL="1600200" indent="-228600">
              <a:defRPr sz="4800" i="1">
                <a:solidFill>
                  <a:schemeClr val="tx2"/>
                </a:solidFill>
                <a:latin typeface="Times New Roman" pitchFamily="18" charset="0"/>
              </a:defRPr>
            </a:lvl4pPr>
            <a:lvl5pPr marL="2057400" indent="-228600">
              <a:defRPr sz="4800" i="1">
                <a:solidFill>
                  <a:schemeClr val="tx2"/>
                </a:solidFill>
                <a:latin typeface="Times New Roman" pitchFamily="18" charset="0"/>
              </a:defRPr>
            </a:lvl5pPr>
            <a:lvl6pPr marL="2514600" indent="-228600" algn="r" eaLnBrk="0" fontAlgn="base" hangingPunct="0">
              <a:spcBef>
                <a:spcPct val="0"/>
              </a:spcBef>
              <a:spcAft>
                <a:spcPct val="0"/>
              </a:spcAft>
              <a:defRPr sz="4800" i="1">
                <a:solidFill>
                  <a:schemeClr val="tx2"/>
                </a:solidFill>
                <a:latin typeface="Times New Roman" pitchFamily="18" charset="0"/>
              </a:defRPr>
            </a:lvl6pPr>
            <a:lvl7pPr marL="2971800" indent="-228600" algn="r" eaLnBrk="0" fontAlgn="base" hangingPunct="0">
              <a:spcBef>
                <a:spcPct val="0"/>
              </a:spcBef>
              <a:spcAft>
                <a:spcPct val="0"/>
              </a:spcAft>
              <a:defRPr sz="4800" i="1">
                <a:solidFill>
                  <a:schemeClr val="tx2"/>
                </a:solidFill>
                <a:latin typeface="Times New Roman" pitchFamily="18" charset="0"/>
              </a:defRPr>
            </a:lvl7pPr>
            <a:lvl8pPr marL="3429000" indent="-228600" algn="r" eaLnBrk="0" fontAlgn="base" hangingPunct="0">
              <a:spcBef>
                <a:spcPct val="0"/>
              </a:spcBef>
              <a:spcAft>
                <a:spcPct val="0"/>
              </a:spcAft>
              <a:defRPr sz="4800" i="1">
                <a:solidFill>
                  <a:schemeClr val="tx2"/>
                </a:solidFill>
                <a:latin typeface="Times New Roman" pitchFamily="18" charset="0"/>
              </a:defRPr>
            </a:lvl8pPr>
            <a:lvl9pPr marL="3886200" indent="-228600" algn="r" eaLnBrk="0" fontAlgn="base" hangingPunct="0">
              <a:spcBef>
                <a:spcPct val="0"/>
              </a:spcBef>
              <a:spcAft>
                <a:spcPct val="0"/>
              </a:spcAft>
              <a:defRPr sz="4800" i="1">
                <a:solidFill>
                  <a:schemeClr val="tx2"/>
                </a:solidFill>
                <a:latin typeface="Times New Roman" pitchFamily="18" charset="0"/>
              </a:defRPr>
            </a:lvl9p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US" altLang="en-US" smtClean="0"/>
              <a:t>Row Migration can Aggravate Contention on Cache Buffer Chains Latch</a:t>
            </a:r>
            <a:endParaRPr lang="en-US" altLang="en-US"/>
          </a:p>
        </p:txBody>
      </p:sp>
      <p:sp>
        <p:nvSpPr>
          <p:cNvPr id="5" name="Date Placeholder 4"/>
          <p:cNvSpPr>
            <a:spLocks noGrp="1"/>
          </p:cNvSpPr>
          <p:nvPr>
            <p:ph type="dt" idx="11"/>
          </p:nvPr>
        </p:nvSpPr>
        <p:spPr/>
        <p:txBody>
          <a:bodyPr/>
          <a:lstStyle/>
          <a:p>
            <a:pPr>
              <a:defRPr/>
            </a:pPr>
            <a:fld id="{CD07BE15-BCCE-4905-A101-2B48BBABAB20}" type="datetime1">
              <a:rPr lang="en-GB" altLang="en-US" smtClean="0"/>
              <a:pPr>
                <a:defRPr/>
              </a:pPr>
              <a:t>30/03/2015</a:t>
            </a:fld>
            <a:endParaRPr lang="en-US" altLang="en-US"/>
          </a:p>
        </p:txBody>
      </p:sp>
      <p:sp>
        <p:nvSpPr>
          <p:cNvPr id="6" name="Footer Placeholder 5"/>
          <p:cNvSpPr>
            <a:spLocks noGrp="1"/>
          </p:cNvSpPr>
          <p:nvPr>
            <p:ph type="ftr" sz="quarter" idx="12"/>
          </p:nvPr>
        </p:nvSpPr>
        <p:spPr/>
        <p:txBody>
          <a:bodyPr/>
          <a:lstStyle/>
          <a:p>
            <a:pPr>
              <a:defRPr/>
            </a:pPr>
            <a:r>
              <a:rPr lang="en-US" altLang="en-US" smtClean="0"/>
              <a:t>©2011  Go-Faster Consultancy Ltd.   www.go-faster.co.uk</a:t>
            </a:r>
            <a:endParaRPr lang="en-US" altLang="en-US"/>
          </a:p>
        </p:txBody>
      </p:sp>
      <p:sp>
        <p:nvSpPr>
          <p:cNvPr id="7" name="Slide Number Placeholder 6"/>
          <p:cNvSpPr>
            <a:spLocks noGrp="1"/>
          </p:cNvSpPr>
          <p:nvPr>
            <p:ph type="sldNum" sz="quarter" idx="13"/>
          </p:nvPr>
        </p:nvSpPr>
        <p:spPr/>
        <p:txBody>
          <a:bodyPr/>
          <a:lstStyle/>
          <a:p>
            <a:pPr>
              <a:defRPr/>
            </a:pPr>
            <a:fld id="{412E3376-1DE7-4EF8-8533-D529E9F8B183}" type="slidenum">
              <a:rPr lang="en-US" altLang="en-US" smtClean="0"/>
              <a:pPr>
                <a:defRPr/>
              </a:pPr>
              <a:t>6</a:t>
            </a:fld>
            <a:endParaRPr lang="en-US" altLang="en-US"/>
          </a:p>
        </p:txBody>
      </p:sp>
    </p:spTree>
    <p:extLst>
      <p:ext uri="{BB962C8B-B14F-4D97-AF65-F5344CB8AC3E}">
        <p14:creationId xmlns:p14="http://schemas.microsoft.com/office/powerpoint/2010/main" val="1080559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set </a:t>
            </a:r>
            <a:r>
              <a:rPr lang="en-GB" dirty="0" err="1" smtClean="0"/>
              <a:t>autotrace</a:t>
            </a:r>
            <a:r>
              <a:rPr lang="en-GB" dirty="0" smtClean="0"/>
              <a:t> off </a:t>
            </a:r>
          </a:p>
          <a:p>
            <a:r>
              <a:rPr lang="en-GB" dirty="0" smtClean="0"/>
              <a:t>drop table t purge</a:t>
            </a:r>
          </a:p>
          <a:p>
            <a:r>
              <a:rPr lang="en-GB" dirty="0" smtClean="0"/>
              <a:t>/</a:t>
            </a:r>
          </a:p>
          <a:p>
            <a:r>
              <a:rPr lang="en-GB" dirty="0" smtClean="0"/>
              <a:t>create table t </a:t>
            </a:r>
          </a:p>
          <a:p>
            <a:r>
              <a:rPr lang="en-GB" dirty="0" smtClean="0"/>
              <a:t>(name varchar2(30) not null</a:t>
            </a:r>
          </a:p>
          <a:p>
            <a:r>
              <a:rPr lang="en-GB" dirty="0" smtClean="0"/>
              <a:t>,padding varchar2(4000)</a:t>
            </a:r>
          </a:p>
          <a:p>
            <a:r>
              <a:rPr lang="en-GB" dirty="0" smtClean="0"/>
              <a:t>)</a:t>
            </a:r>
          </a:p>
          <a:p>
            <a:r>
              <a:rPr lang="en-GB" dirty="0" smtClean="0"/>
              <a:t>/</a:t>
            </a:r>
          </a:p>
          <a:p>
            <a:endParaRPr lang="en-GB" dirty="0" smtClean="0"/>
          </a:p>
          <a:p>
            <a:r>
              <a:rPr lang="en-GB" dirty="0" smtClean="0"/>
              <a:t>insert into t</a:t>
            </a:r>
          </a:p>
          <a:p>
            <a:r>
              <a:rPr lang="en-GB" dirty="0" smtClean="0"/>
              <a:t>with x as (</a:t>
            </a:r>
          </a:p>
          <a:p>
            <a:r>
              <a:rPr lang="en-GB" dirty="0" smtClean="0"/>
              <a:t>select 'Adams' name, 4000 </a:t>
            </a:r>
            <a:r>
              <a:rPr lang="en-GB" dirty="0" err="1" smtClean="0"/>
              <a:t>padlen</a:t>
            </a:r>
            <a:r>
              <a:rPr lang="en-GB" dirty="0" smtClean="0"/>
              <a:t> from dual</a:t>
            </a:r>
          </a:p>
          <a:p>
            <a:r>
              <a:rPr lang="en-GB" dirty="0" smtClean="0"/>
              <a:t>union all select 'Allen', 4000 from dual</a:t>
            </a:r>
          </a:p>
          <a:p>
            <a:r>
              <a:rPr lang="en-GB" dirty="0" smtClean="0"/>
              <a:t>union all select 'Blake', 2000 from dual</a:t>
            </a:r>
          </a:p>
          <a:p>
            <a:r>
              <a:rPr lang="en-GB" dirty="0" smtClean="0"/>
              <a:t>union all select 'Clark', 2000 from dual</a:t>
            </a:r>
          </a:p>
          <a:p>
            <a:r>
              <a:rPr lang="en-GB" dirty="0" smtClean="0"/>
              <a:t>union all select 'Ford', 2000 from dual</a:t>
            </a:r>
          </a:p>
          <a:p>
            <a:r>
              <a:rPr lang="en-GB" dirty="0" smtClean="0"/>
              <a:t>union all select 'James', 4000 from dual</a:t>
            </a:r>
          </a:p>
          <a:p>
            <a:r>
              <a:rPr lang="en-GB" dirty="0" smtClean="0"/>
              <a:t>union all select 'Jones', 4000 from dual</a:t>
            </a:r>
          </a:p>
          <a:p>
            <a:r>
              <a:rPr lang="en-GB" dirty="0" smtClean="0"/>
              <a:t>union all select 'King', 4000 from dual</a:t>
            </a:r>
          </a:p>
          <a:p>
            <a:r>
              <a:rPr lang="en-GB" dirty="0" smtClean="0"/>
              <a:t>union all select 'Martin', 4000 from dual</a:t>
            </a:r>
          </a:p>
          <a:p>
            <a:r>
              <a:rPr lang="en-GB" dirty="0" smtClean="0"/>
              <a:t>union all select 'Miller', 2000 from dual</a:t>
            </a:r>
          </a:p>
          <a:p>
            <a:r>
              <a:rPr lang="en-GB" dirty="0" smtClean="0"/>
              <a:t>union all select 'Scott', 2000 from dual</a:t>
            </a:r>
          </a:p>
          <a:p>
            <a:r>
              <a:rPr lang="en-GB" dirty="0" smtClean="0"/>
              <a:t>union all select 'Smith', 2000 from dual</a:t>
            </a:r>
          </a:p>
          <a:p>
            <a:r>
              <a:rPr lang="en-GB" dirty="0" smtClean="0"/>
              <a:t>union all select 'Turner', 4000 from dual</a:t>
            </a:r>
          </a:p>
          <a:p>
            <a:r>
              <a:rPr lang="en-GB" dirty="0" smtClean="0"/>
              <a:t>union all select 'Ward', 4000 from dual</a:t>
            </a:r>
          </a:p>
          <a:p>
            <a:r>
              <a:rPr lang="en-GB" dirty="0" smtClean="0"/>
              <a:t>)</a:t>
            </a:r>
          </a:p>
          <a:p>
            <a:r>
              <a:rPr lang="en-GB" dirty="0" smtClean="0"/>
              <a:t>select name, </a:t>
            </a:r>
            <a:r>
              <a:rPr lang="en-GB" dirty="0" err="1" smtClean="0"/>
              <a:t>rpad</a:t>
            </a:r>
            <a:r>
              <a:rPr lang="en-GB" dirty="0" smtClean="0"/>
              <a:t>(</a:t>
            </a:r>
            <a:r>
              <a:rPr lang="en-GB" dirty="0" err="1" smtClean="0"/>
              <a:t>name,padlen</a:t>
            </a:r>
            <a:r>
              <a:rPr lang="en-GB" dirty="0" smtClean="0"/>
              <a:t>,'.') from x</a:t>
            </a:r>
          </a:p>
          <a:p>
            <a:r>
              <a:rPr lang="en-GB" dirty="0" smtClean="0"/>
              <a:t>/</a:t>
            </a:r>
          </a:p>
          <a:p>
            <a:endParaRPr lang="en-GB" dirty="0" smtClean="0"/>
          </a:p>
          <a:p>
            <a:r>
              <a:rPr lang="en-GB" dirty="0" smtClean="0"/>
              <a:t>create unique index ta on t(name, padding)</a:t>
            </a:r>
          </a:p>
          <a:p>
            <a:r>
              <a:rPr lang="en-GB" dirty="0" smtClean="0"/>
              <a:t>/</a:t>
            </a:r>
          </a:p>
          <a:p>
            <a:r>
              <a:rPr lang="en-GB" dirty="0" smtClean="0"/>
              <a:t>create unique index td on t(name DESC, padding)</a:t>
            </a:r>
          </a:p>
          <a:p>
            <a:r>
              <a:rPr lang="en-GB" dirty="0" smtClean="0"/>
              <a:t>/</a:t>
            </a:r>
          </a:p>
          <a:p>
            <a:endParaRPr lang="en-GB" dirty="0" smtClean="0"/>
          </a:p>
          <a:p>
            <a:r>
              <a:rPr lang="en-GB" dirty="0" smtClean="0"/>
              <a:t>set </a:t>
            </a:r>
            <a:r>
              <a:rPr lang="en-GB" dirty="0" err="1" smtClean="0"/>
              <a:t>autotrace</a:t>
            </a:r>
            <a:r>
              <a:rPr lang="en-GB" dirty="0" smtClean="0"/>
              <a:t> on</a:t>
            </a:r>
          </a:p>
          <a:p>
            <a:r>
              <a:rPr lang="en-GB" dirty="0" smtClean="0"/>
              <a:t>alter session set </a:t>
            </a:r>
            <a:r>
              <a:rPr lang="en-GB" dirty="0" err="1" smtClean="0"/>
              <a:t>optimizer_features_enable</a:t>
            </a:r>
            <a:r>
              <a:rPr lang="en-GB" dirty="0" smtClean="0"/>
              <a:t>='8.0.3';</a:t>
            </a:r>
          </a:p>
          <a:p>
            <a:r>
              <a:rPr lang="en-GB" dirty="0" smtClean="0"/>
              <a:t>clear screen</a:t>
            </a:r>
          </a:p>
          <a:p>
            <a:endParaRPr lang="en-GB" dirty="0" smtClean="0"/>
          </a:p>
          <a:p>
            <a:r>
              <a:rPr lang="en-GB" dirty="0" smtClean="0"/>
              <a:t>select /*+INDEX(T,TA)*/ name from t</a:t>
            </a:r>
          </a:p>
          <a:p>
            <a:r>
              <a:rPr lang="en-GB" dirty="0" smtClean="0"/>
              <a:t>where name &lt;= 'Clerk'</a:t>
            </a:r>
          </a:p>
          <a:p>
            <a:r>
              <a:rPr lang="en-GB" dirty="0" smtClean="0"/>
              <a:t>/</a:t>
            </a:r>
          </a:p>
          <a:p>
            <a:r>
              <a:rPr lang="en-GB" dirty="0" smtClean="0"/>
              <a:t>select /*+INDEX(T,TD)*/ name from t</a:t>
            </a:r>
          </a:p>
          <a:p>
            <a:r>
              <a:rPr lang="en-GB" dirty="0" smtClean="0"/>
              <a:t>where name &lt;= 'Clerk'</a:t>
            </a:r>
          </a:p>
          <a:p>
            <a:r>
              <a:rPr lang="en-GB" dirty="0" smtClean="0"/>
              <a:t>/</a:t>
            </a:r>
          </a:p>
          <a:p>
            <a:endParaRPr lang="en-GB" dirty="0" smtClean="0"/>
          </a:p>
          <a:p>
            <a:r>
              <a:rPr lang="en-GB" dirty="0" smtClean="0"/>
              <a:t>select /*+INDEX(T,TA)*/ MAX(name) from t</a:t>
            </a:r>
          </a:p>
          <a:p>
            <a:r>
              <a:rPr lang="en-GB" dirty="0" smtClean="0"/>
              <a:t>where name &lt;= 'Clerk'</a:t>
            </a:r>
          </a:p>
          <a:p>
            <a:r>
              <a:rPr lang="en-GB" dirty="0" smtClean="0"/>
              <a:t>/</a:t>
            </a:r>
          </a:p>
          <a:p>
            <a:r>
              <a:rPr lang="en-GB" dirty="0" smtClean="0"/>
              <a:t>select /*+INDEX(T,TD)*/ MAX(name) from t</a:t>
            </a:r>
          </a:p>
          <a:p>
            <a:r>
              <a:rPr lang="en-GB" dirty="0" smtClean="0"/>
              <a:t>where name &lt;= 'Clerk'</a:t>
            </a:r>
          </a:p>
          <a:p>
            <a:r>
              <a:rPr lang="en-GB" dirty="0" smtClean="0"/>
              <a:t>/</a:t>
            </a:r>
          </a:p>
          <a:p>
            <a:endParaRPr lang="en-GB" dirty="0" smtClean="0"/>
          </a:p>
          <a:p>
            <a:endParaRPr lang="en-GB" dirty="0" smtClean="0"/>
          </a:p>
          <a:p>
            <a:r>
              <a:rPr lang="en-GB" dirty="0" smtClean="0"/>
              <a:t>clear screen</a:t>
            </a:r>
          </a:p>
          <a:p>
            <a:r>
              <a:rPr lang="en-GB" dirty="0" smtClean="0"/>
              <a:t>select /*+INDEX(T,TA)*/ MAX(name) from t</a:t>
            </a:r>
          </a:p>
          <a:p>
            <a:r>
              <a:rPr lang="en-GB" dirty="0" smtClean="0"/>
              <a:t>where name &lt;= 'Turner'</a:t>
            </a:r>
          </a:p>
          <a:p>
            <a:r>
              <a:rPr lang="en-GB" dirty="0" smtClean="0"/>
              <a:t>/</a:t>
            </a:r>
          </a:p>
          <a:p>
            <a:r>
              <a:rPr lang="en-GB" dirty="0" smtClean="0"/>
              <a:t>select /*+INDEX(T,TD)*/ MAX(name) from t</a:t>
            </a:r>
          </a:p>
          <a:p>
            <a:r>
              <a:rPr lang="en-GB" dirty="0" smtClean="0"/>
              <a:t>where name &lt;= 'Turner'</a:t>
            </a:r>
          </a:p>
          <a:p>
            <a:r>
              <a:rPr lang="en-GB" dirty="0" smtClean="0"/>
              <a:t>/</a:t>
            </a:r>
          </a:p>
          <a:p>
            <a:endParaRPr lang="en-GB" dirty="0"/>
          </a:p>
        </p:txBody>
      </p:sp>
      <p:sp>
        <p:nvSpPr>
          <p:cNvPr id="4" name="Header Placeholder 3"/>
          <p:cNvSpPr>
            <a:spLocks noGrp="1"/>
          </p:cNvSpPr>
          <p:nvPr>
            <p:ph type="hdr" sz="quarter" idx="10"/>
          </p:nvPr>
        </p:nvSpPr>
        <p:spPr/>
        <p:txBody>
          <a:bodyPr/>
          <a:lstStyle/>
          <a:p>
            <a:pPr>
              <a:defRPr/>
            </a:pPr>
            <a:r>
              <a:rPr lang="en-US" altLang="en-US" smtClean="0"/>
              <a:t>Row Migration can Aggravate Contention on Cache Buffer Chains Latch</a:t>
            </a:r>
            <a:endParaRPr lang="en-US" altLang="en-US"/>
          </a:p>
        </p:txBody>
      </p:sp>
      <p:sp>
        <p:nvSpPr>
          <p:cNvPr id="5" name="Date Placeholder 4"/>
          <p:cNvSpPr>
            <a:spLocks noGrp="1"/>
          </p:cNvSpPr>
          <p:nvPr>
            <p:ph type="dt" idx="11"/>
          </p:nvPr>
        </p:nvSpPr>
        <p:spPr/>
        <p:txBody>
          <a:bodyPr/>
          <a:lstStyle/>
          <a:p>
            <a:pPr>
              <a:defRPr/>
            </a:pPr>
            <a:fld id="{CD07BE15-BCCE-4905-A101-2B48BBABAB20}" type="datetime1">
              <a:rPr lang="en-GB" altLang="en-US" smtClean="0"/>
              <a:pPr>
                <a:defRPr/>
              </a:pPr>
              <a:t>30/03/2015</a:t>
            </a:fld>
            <a:endParaRPr lang="en-US" altLang="en-US"/>
          </a:p>
        </p:txBody>
      </p:sp>
      <p:sp>
        <p:nvSpPr>
          <p:cNvPr id="6" name="Footer Placeholder 5"/>
          <p:cNvSpPr>
            <a:spLocks noGrp="1"/>
          </p:cNvSpPr>
          <p:nvPr>
            <p:ph type="ftr" sz="quarter" idx="12"/>
          </p:nvPr>
        </p:nvSpPr>
        <p:spPr/>
        <p:txBody>
          <a:bodyPr/>
          <a:lstStyle/>
          <a:p>
            <a:pPr>
              <a:defRPr/>
            </a:pPr>
            <a:r>
              <a:rPr lang="en-US" altLang="en-US" smtClean="0"/>
              <a:t>©2011  Go-Faster Consultancy Ltd.   www.go-faster.co.uk</a:t>
            </a:r>
            <a:endParaRPr lang="en-US" altLang="en-US"/>
          </a:p>
        </p:txBody>
      </p:sp>
      <p:sp>
        <p:nvSpPr>
          <p:cNvPr id="7" name="Slide Number Placeholder 6"/>
          <p:cNvSpPr>
            <a:spLocks noGrp="1"/>
          </p:cNvSpPr>
          <p:nvPr>
            <p:ph type="sldNum" sz="quarter" idx="13"/>
          </p:nvPr>
        </p:nvSpPr>
        <p:spPr/>
        <p:txBody>
          <a:bodyPr/>
          <a:lstStyle/>
          <a:p>
            <a:pPr>
              <a:defRPr/>
            </a:pPr>
            <a:fld id="{412E3376-1DE7-4EF8-8533-D529E9F8B183}" type="slidenum">
              <a:rPr lang="en-US" altLang="en-US" smtClean="0"/>
              <a:pPr>
                <a:defRPr/>
              </a:pPr>
              <a:t>9</a:t>
            </a:fld>
            <a:endParaRPr lang="en-US" altLang="en-US"/>
          </a:p>
        </p:txBody>
      </p:sp>
    </p:spTree>
    <p:extLst>
      <p:ext uri="{BB962C8B-B14F-4D97-AF65-F5344CB8AC3E}">
        <p14:creationId xmlns:p14="http://schemas.microsoft.com/office/powerpoint/2010/main" val="843030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US" altLang="en-US" smtClean="0"/>
              <a:t>Row Migration can Aggravate Contention on Cache Buffer Chains Latch</a:t>
            </a:r>
            <a:endParaRPr lang="en-US" altLang="en-US"/>
          </a:p>
        </p:txBody>
      </p:sp>
      <p:sp>
        <p:nvSpPr>
          <p:cNvPr id="5" name="Date Placeholder 4"/>
          <p:cNvSpPr>
            <a:spLocks noGrp="1"/>
          </p:cNvSpPr>
          <p:nvPr>
            <p:ph type="dt" idx="11"/>
          </p:nvPr>
        </p:nvSpPr>
        <p:spPr/>
        <p:txBody>
          <a:bodyPr/>
          <a:lstStyle/>
          <a:p>
            <a:pPr>
              <a:defRPr/>
            </a:pPr>
            <a:fld id="{CD07BE15-BCCE-4905-A101-2B48BBABAB20}" type="datetime1">
              <a:rPr lang="en-GB" altLang="en-US" smtClean="0"/>
              <a:pPr>
                <a:defRPr/>
              </a:pPr>
              <a:t>30/03/2015</a:t>
            </a:fld>
            <a:endParaRPr lang="en-US" altLang="en-US"/>
          </a:p>
        </p:txBody>
      </p:sp>
      <p:sp>
        <p:nvSpPr>
          <p:cNvPr id="6" name="Footer Placeholder 5"/>
          <p:cNvSpPr>
            <a:spLocks noGrp="1"/>
          </p:cNvSpPr>
          <p:nvPr>
            <p:ph type="ftr" sz="quarter" idx="12"/>
          </p:nvPr>
        </p:nvSpPr>
        <p:spPr/>
        <p:txBody>
          <a:bodyPr/>
          <a:lstStyle/>
          <a:p>
            <a:pPr>
              <a:defRPr/>
            </a:pPr>
            <a:r>
              <a:rPr lang="en-US" altLang="en-US" smtClean="0"/>
              <a:t>©2011  Go-Faster Consultancy Ltd.   www.go-faster.co.uk</a:t>
            </a:r>
            <a:endParaRPr lang="en-US" altLang="en-US"/>
          </a:p>
        </p:txBody>
      </p:sp>
      <p:sp>
        <p:nvSpPr>
          <p:cNvPr id="7" name="Slide Number Placeholder 6"/>
          <p:cNvSpPr>
            <a:spLocks noGrp="1"/>
          </p:cNvSpPr>
          <p:nvPr>
            <p:ph type="sldNum" sz="quarter" idx="13"/>
          </p:nvPr>
        </p:nvSpPr>
        <p:spPr/>
        <p:txBody>
          <a:bodyPr/>
          <a:lstStyle/>
          <a:p>
            <a:pPr>
              <a:defRPr/>
            </a:pPr>
            <a:fld id="{412E3376-1DE7-4EF8-8533-D529E9F8B183}" type="slidenum">
              <a:rPr lang="en-US" altLang="en-US" smtClean="0"/>
              <a:pPr>
                <a:defRPr/>
              </a:pPr>
              <a:t>10</a:t>
            </a:fld>
            <a:endParaRPr lang="en-US" altLang="en-US"/>
          </a:p>
        </p:txBody>
      </p:sp>
    </p:spTree>
    <p:extLst>
      <p:ext uri="{BB962C8B-B14F-4D97-AF65-F5344CB8AC3E}">
        <p14:creationId xmlns:p14="http://schemas.microsoft.com/office/powerpoint/2010/main" val="3272341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kumimoji="1" lang="en-GB" sz="1200" kern="1200" dirty="0" smtClean="0">
                <a:solidFill>
                  <a:schemeClr val="tx1"/>
                </a:solidFill>
                <a:effectLst/>
                <a:latin typeface="Times New Roman" pitchFamily="18" charset="0"/>
                <a:ea typeface="+mn-ea"/>
                <a:cs typeface="+mn-cs"/>
              </a:rPr>
              <a:t>Global because the content is private</a:t>
            </a:r>
          </a:p>
          <a:p>
            <a:pPr lvl="0"/>
            <a:r>
              <a:rPr kumimoji="1" lang="en-GB" sz="1200" kern="1200" dirty="0" smtClean="0">
                <a:solidFill>
                  <a:schemeClr val="tx1"/>
                </a:solidFill>
                <a:effectLst/>
                <a:latin typeface="Times New Roman" pitchFamily="18" charset="0"/>
                <a:ea typeface="+mn-ea"/>
                <a:cs typeface="+mn-cs"/>
              </a:rPr>
              <a:t>Temporary because the definition is permanent</a:t>
            </a:r>
          </a:p>
          <a:p>
            <a:endParaRPr lang="en-GB" dirty="0"/>
          </a:p>
        </p:txBody>
      </p:sp>
      <p:sp>
        <p:nvSpPr>
          <p:cNvPr id="4" name="Header Placeholder 3"/>
          <p:cNvSpPr>
            <a:spLocks noGrp="1"/>
          </p:cNvSpPr>
          <p:nvPr>
            <p:ph type="hdr" sz="quarter" idx="10"/>
          </p:nvPr>
        </p:nvSpPr>
        <p:spPr/>
        <p:txBody>
          <a:bodyPr/>
          <a:lstStyle/>
          <a:p>
            <a:pPr>
              <a:defRPr/>
            </a:pPr>
            <a:r>
              <a:rPr lang="en-US" altLang="en-US" smtClean="0"/>
              <a:t>Row Migration can Aggravate Contention on Cache Buffer Chains Latch</a:t>
            </a:r>
            <a:endParaRPr lang="en-US" altLang="en-US"/>
          </a:p>
        </p:txBody>
      </p:sp>
      <p:sp>
        <p:nvSpPr>
          <p:cNvPr id="5" name="Date Placeholder 4"/>
          <p:cNvSpPr>
            <a:spLocks noGrp="1"/>
          </p:cNvSpPr>
          <p:nvPr>
            <p:ph type="dt" idx="11"/>
          </p:nvPr>
        </p:nvSpPr>
        <p:spPr/>
        <p:txBody>
          <a:bodyPr/>
          <a:lstStyle/>
          <a:p>
            <a:pPr>
              <a:defRPr/>
            </a:pPr>
            <a:fld id="{CD07BE15-BCCE-4905-A101-2B48BBABAB20}" type="datetime1">
              <a:rPr lang="en-GB" altLang="en-US" smtClean="0"/>
              <a:pPr>
                <a:defRPr/>
              </a:pPr>
              <a:t>30/03/2015</a:t>
            </a:fld>
            <a:endParaRPr lang="en-US" altLang="en-US"/>
          </a:p>
        </p:txBody>
      </p:sp>
      <p:sp>
        <p:nvSpPr>
          <p:cNvPr id="6" name="Footer Placeholder 5"/>
          <p:cNvSpPr>
            <a:spLocks noGrp="1"/>
          </p:cNvSpPr>
          <p:nvPr>
            <p:ph type="ftr" sz="quarter" idx="12"/>
          </p:nvPr>
        </p:nvSpPr>
        <p:spPr/>
        <p:txBody>
          <a:bodyPr/>
          <a:lstStyle/>
          <a:p>
            <a:pPr>
              <a:defRPr/>
            </a:pPr>
            <a:r>
              <a:rPr lang="en-US" altLang="en-US" smtClean="0"/>
              <a:t>©2011  Go-Faster Consultancy Ltd.   www.go-faster.co.uk</a:t>
            </a:r>
            <a:endParaRPr lang="en-US" altLang="en-US"/>
          </a:p>
        </p:txBody>
      </p:sp>
      <p:sp>
        <p:nvSpPr>
          <p:cNvPr id="7" name="Slide Number Placeholder 6"/>
          <p:cNvSpPr>
            <a:spLocks noGrp="1"/>
          </p:cNvSpPr>
          <p:nvPr>
            <p:ph type="sldNum" sz="quarter" idx="13"/>
          </p:nvPr>
        </p:nvSpPr>
        <p:spPr/>
        <p:txBody>
          <a:bodyPr/>
          <a:lstStyle/>
          <a:p>
            <a:pPr>
              <a:defRPr/>
            </a:pPr>
            <a:fld id="{412E3376-1DE7-4EF8-8533-D529E9F8B183}" type="slidenum">
              <a:rPr lang="en-US" altLang="en-US" smtClean="0"/>
              <a:pPr>
                <a:defRPr/>
              </a:pPr>
              <a:t>50</a:t>
            </a:fld>
            <a:endParaRPr lang="en-US" altLang="en-US"/>
          </a:p>
        </p:txBody>
      </p:sp>
    </p:spTree>
    <p:extLst>
      <p:ext uri="{BB962C8B-B14F-4D97-AF65-F5344CB8AC3E}">
        <p14:creationId xmlns:p14="http://schemas.microsoft.com/office/powerpoint/2010/main" val="2234076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US" altLang="en-US" smtClean="0"/>
              <a:t>Row Migration can Aggravate Contention on Cache Buffer Chains Latch</a:t>
            </a:r>
            <a:endParaRPr lang="en-US" altLang="en-US"/>
          </a:p>
        </p:txBody>
      </p:sp>
      <p:sp>
        <p:nvSpPr>
          <p:cNvPr id="5" name="Date Placeholder 4"/>
          <p:cNvSpPr>
            <a:spLocks noGrp="1"/>
          </p:cNvSpPr>
          <p:nvPr>
            <p:ph type="dt" idx="11"/>
          </p:nvPr>
        </p:nvSpPr>
        <p:spPr/>
        <p:txBody>
          <a:bodyPr/>
          <a:lstStyle/>
          <a:p>
            <a:pPr>
              <a:defRPr/>
            </a:pPr>
            <a:fld id="{CD07BE15-BCCE-4905-A101-2B48BBABAB20}" type="datetime1">
              <a:rPr lang="en-GB" altLang="en-US" smtClean="0"/>
              <a:pPr>
                <a:defRPr/>
              </a:pPr>
              <a:t>30/03/2015</a:t>
            </a:fld>
            <a:endParaRPr lang="en-US" altLang="en-US"/>
          </a:p>
        </p:txBody>
      </p:sp>
      <p:sp>
        <p:nvSpPr>
          <p:cNvPr id="6" name="Footer Placeholder 5"/>
          <p:cNvSpPr>
            <a:spLocks noGrp="1"/>
          </p:cNvSpPr>
          <p:nvPr>
            <p:ph type="ftr" sz="quarter" idx="12"/>
          </p:nvPr>
        </p:nvSpPr>
        <p:spPr/>
        <p:txBody>
          <a:bodyPr/>
          <a:lstStyle/>
          <a:p>
            <a:pPr>
              <a:defRPr/>
            </a:pPr>
            <a:r>
              <a:rPr lang="en-US" altLang="en-US" smtClean="0"/>
              <a:t>©2011  Go-Faster Consultancy Ltd.   www.go-faster.co.uk</a:t>
            </a:r>
            <a:endParaRPr lang="en-US" altLang="en-US"/>
          </a:p>
        </p:txBody>
      </p:sp>
      <p:sp>
        <p:nvSpPr>
          <p:cNvPr id="7" name="Slide Number Placeholder 6"/>
          <p:cNvSpPr>
            <a:spLocks noGrp="1"/>
          </p:cNvSpPr>
          <p:nvPr>
            <p:ph type="sldNum" sz="quarter" idx="13"/>
          </p:nvPr>
        </p:nvSpPr>
        <p:spPr/>
        <p:txBody>
          <a:bodyPr/>
          <a:lstStyle/>
          <a:p>
            <a:pPr>
              <a:defRPr/>
            </a:pPr>
            <a:fld id="{412E3376-1DE7-4EF8-8533-D529E9F8B183}" type="slidenum">
              <a:rPr lang="en-US" altLang="en-US" smtClean="0"/>
              <a:pPr>
                <a:defRPr/>
              </a:pPr>
              <a:t>80</a:t>
            </a:fld>
            <a:endParaRPr lang="en-US" altLang="en-US"/>
          </a:p>
        </p:txBody>
      </p:sp>
    </p:spTree>
    <p:extLst>
      <p:ext uri="{BB962C8B-B14F-4D97-AF65-F5344CB8AC3E}">
        <p14:creationId xmlns:p14="http://schemas.microsoft.com/office/powerpoint/2010/main" val="851264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US" altLang="en-US" smtClean="0"/>
              <a:t>Row Migration can Aggravate Contention on Cache Buffer Chains Latch</a:t>
            </a:r>
            <a:endParaRPr lang="en-US" altLang="en-US"/>
          </a:p>
        </p:txBody>
      </p:sp>
      <p:sp>
        <p:nvSpPr>
          <p:cNvPr id="5" name="Date Placeholder 4"/>
          <p:cNvSpPr>
            <a:spLocks noGrp="1"/>
          </p:cNvSpPr>
          <p:nvPr>
            <p:ph type="dt" idx="11"/>
          </p:nvPr>
        </p:nvSpPr>
        <p:spPr/>
        <p:txBody>
          <a:bodyPr/>
          <a:lstStyle/>
          <a:p>
            <a:pPr>
              <a:defRPr/>
            </a:pPr>
            <a:fld id="{CD07BE15-BCCE-4905-A101-2B48BBABAB20}" type="datetime1">
              <a:rPr lang="en-GB" altLang="en-US" smtClean="0"/>
              <a:pPr>
                <a:defRPr/>
              </a:pPr>
              <a:t>30/03/2015</a:t>
            </a:fld>
            <a:endParaRPr lang="en-US" altLang="en-US"/>
          </a:p>
        </p:txBody>
      </p:sp>
      <p:sp>
        <p:nvSpPr>
          <p:cNvPr id="6" name="Footer Placeholder 5"/>
          <p:cNvSpPr>
            <a:spLocks noGrp="1"/>
          </p:cNvSpPr>
          <p:nvPr>
            <p:ph type="ftr" sz="quarter" idx="12"/>
          </p:nvPr>
        </p:nvSpPr>
        <p:spPr/>
        <p:txBody>
          <a:bodyPr/>
          <a:lstStyle/>
          <a:p>
            <a:pPr>
              <a:defRPr/>
            </a:pPr>
            <a:r>
              <a:rPr lang="en-US" altLang="en-US" smtClean="0"/>
              <a:t>©2011  Go-Faster Consultancy Ltd.   www.go-faster.co.uk</a:t>
            </a:r>
            <a:endParaRPr lang="en-US" altLang="en-US"/>
          </a:p>
        </p:txBody>
      </p:sp>
      <p:sp>
        <p:nvSpPr>
          <p:cNvPr id="7" name="Slide Number Placeholder 6"/>
          <p:cNvSpPr>
            <a:spLocks noGrp="1"/>
          </p:cNvSpPr>
          <p:nvPr>
            <p:ph type="sldNum" sz="quarter" idx="13"/>
          </p:nvPr>
        </p:nvSpPr>
        <p:spPr/>
        <p:txBody>
          <a:bodyPr/>
          <a:lstStyle/>
          <a:p>
            <a:pPr>
              <a:defRPr/>
            </a:pPr>
            <a:fld id="{412E3376-1DE7-4EF8-8533-D529E9F8B183}" type="slidenum">
              <a:rPr lang="en-US" altLang="en-US" smtClean="0"/>
              <a:pPr>
                <a:defRPr/>
              </a:pPr>
              <a:t>89</a:t>
            </a:fld>
            <a:endParaRPr lang="en-US" altLang="en-US"/>
          </a:p>
        </p:txBody>
      </p:sp>
    </p:spTree>
    <p:extLst>
      <p:ext uri="{BB962C8B-B14F-4D97-AF65-F5344CB8AC3E}">
        <p14:creationId xmlns:p14="http://schemas.microsoft.com/office/powerpoint/2010/main" val="2986411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US" altLang="en-US" smtClean="0"/>
              <a:t>Row Migration can Aggravate Contention on Cache Buffer Chains Latch</a:t>
            </a:r>
            <a:endParaRPr lang="en-US" altLang="en-US"/>
          </a:p>
        </p:txBody>
      </p:sp>
      <p:sp>
        <p:nvSpPr>
          <p:cNvPr id="5" name="Date Placeholder 4"/>
          <p:cNvSpPr>
            <a:spLocks noGrp="1"/>
          </p:cNvSpPr>
          <p:nvPr>
            <p:ph type="dt" idx="11"/>
          </p:nvPr>
        </p:nvSpPr>
        <p:spPr/>
        <p:txBody>
          <a:bodyPr/>
          <a:lstStyle/>
          <a:p>
            <a:pPr>
              <a:defRPr/>
            </a:pPr>
            <a:fld id="{CD07BE15-BCCE-4905-A101-2B48BBABAB20}" type="datetime1">
              <a:rPr lang="en-GB" altLang="en-US" smtClean="0"/>
              <a:pPr>
                <a:defRPr/>
              </a:pPr>
              <a:t>30/03/2015</a:t>
            </a:fld>
            <a:endParaRPr lang="en-US" altLang="en-US"/>
          </a:p>
        </p:txBody>
      </p:sp>
      <p:sp>
        <p:nvSpPr>
          <p:cNvPr id="6" name="Footer Placeholder 5"/>
          <p:cNvSpPr>
            <a:spLocks noGrp="1"/>
          </p:cNvSpPr>
          <p:nvPr>
            <p:ph type="ftr" sz="quarter" idx="12"/>
          </p:nvPr>
        </p:nvSpPr>
        <p:spPr/>
        <p:txBody>
          <a:bodyPr/>
          <a:lstStyle/>
          <a:p>
            <a:pPr>
              <a:defRPr/>
            </a:pPr>
            <a:r>
              <a:rPr lang="en-US" altLang="en-US" smtClean="0"/>
              <a:t>©2011  Go-Faster Consultancy Ltd.   www.go-faster.co.uk</a:t>
            </a:r>
            <a:endParaRPr lang="en-US" altLang="en-US"/>
          </a:p>
        </p:txBody>
      </p:sp>
      <p:sp>
        <p:nvSpPr>
          <p:cNvPr id="7" name="Slide Number Placeholder 6"/>
          <p:cNvSpPr>
            <a:spLocks noGrp="1"/>
          </p:cNvSpPr>
          <p:nvPr>
            <p:ph type="sldNum" sz="quarter" idx="13"/>
          </p:nvPr>
        </p:nvSpPr>
        <p:spPr/>
        <p:txBody>
          <a:bodyPr/>
          <a:lstStyle/>
          <a:p>
            <a:pPr>
              <a:defRPr/>
            </a:pPr>
            <a:fld id="{412E3376-1DE7-4EF8-8533-D529E9F8B183}" type="slidenum">
              <a:rPr lang="en-US" altLang="en-US" smtClean="0"/>
              <a:pPr>
                <a:defRPr/>
              </a:pPr>
              <a:t>101</a:t>
            </a:fld>
            <a:endParaRPr lang="en-US" altLang="en-US"/>
          </a:p>
        </p:txBody>
      </p:sp>
    </p:spTree>
    <p:extLst>
      <p:ext uri="{BB962C8B-B14F-4D97-AF65-F5344CB8AC3E}">
        <p14:creationId xmlns:p14="http://schemas.microsoft.com/office/powerpoint/2010/main" val="3236980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i="1">
                  <a:solidFill>
                    <a:schemeClr val="tx2"/>
                  </a:solidFill>
                  <a:latin typeface="Times New Roman" pitchFamily="18" charset="0"/>
                </a:defRPr>
              </a:lvl1pPr>
              <a:lvl2pPr marL="742950" indent="-285750">
                <a:defRPr sz="4800" i="1">
                  <a:solidFill>
                    <a:schemeClr val="tx2"/>
                  </a:solidFill>
                  <a:latin typeface="Times New Roman" pitchFamily="18" charset="0"/>
                </a:defRPr>
              </a:lvl2pPr>
              <a:lvl3pPr marL="1143000" indent="-228600">
                <a:defRPr sz="4800" i="1">
                  <a:solidFill>
                    <a:schemeClr val="tx2"/>
                  </a:solidFill>
                  <a:latin typeface="Times New Roman" pitchFamily="18" charset="0"/>
                </a:defRPr>
              </a:lvl3pPr>
              <a:lvl4pPr marL="1600200" indent="-228600">
                <a:defRPr sz="4800" i="1">
                  <a:solidFill>
                    <a:schemeClr val="tx2"/>
                  </a:solidFill>
                  <a:latin typeface="Times New Roman" pitchFamily="18" charset="0"/>
                </a:defRPr>
              </a:lvl4pPr>
              <a:lvl5pPr marL="2057400" indent="-228600">
                <a:defRPr sz="4800" i="1">
                  <a:solidFill>
                    <a:schemeClr val="tx2"/>
                  </a:solidFill>
                  <a:latin typeface="Times New Roman" pitchFamily="18" charset="0"/>
                </a:defRPr>
              </a:lvl5pPr>
              <a:lvl6pPr marL="2514600" indent="-228600" algn="r" eaLnBrk="0" fontAlgn="base" hangingPunct="0">
                <a:spcBef>
                  <a:spcPct val="0"/>
                </a:spcBef>
                <a:spcAft>
                  <a:spcPct val="0"/>
                </a:spcAft>
                <a:defRPr sz="4800" i="1">
                  <a:solidFill>
                    <a:schemeClr val="tx2"/>
                  </a:solidFill>
                  <a:latin typeface="Times New Roman" pitchFamily="18" charset="0"/>
                </a:defRPr>
              </a:lvl6pPr>
              <a:lvl7pPr marL="2971800" indent="-228600" algn="r" eaLnBrk="0" fontAlgn="base" hangingPunct="0">
                <a:spcBef>
                  <a:spcPct val="0"/>
                </a:spcBef>
                <a:spcAft>
                  <a:spcPct val="0"/>
                </a:spcAft>
                <a:defRPr sz="4800" i="1">
                  <a:solidFill>
                    <a:schemeClr val="tx2"/>
                  </a:solidFill>
                  <a:latin typeface="Times New Roman" pitchFamily="18" charset="0"/>
                </a:defRPr>
              </a:lvl7pPr>
              <a:lvl8pPr marL="3429000" indent="-228600" algn="r" eaLnBrk="0" fontAlgn="base" hangingPunct="0">
                <a:spcBef>
                  <a:spcPct val="0"/>
                </a:spcBef>
                <a:spcAft>
                  <a:spcPct val="0"/>
                </a:spcAft>
                <a:defRPr sz="4800" i="1">
                  <a:solidFill>
                    <a:schemeClr val="tx2"/>
                  </a:solidFill>
                  <a:latin typeface="Times New Roman" pitchFamily="18" charset="0"/>
                </a:defRPr>
              </a:lvl8pPr>
              <a:lvl9pPr marL="3886200" indent="-228600" algn="r" eaLnBrk="0" fontAlgn="base" hangingPunct="0">
                <a:spcBef>
                  <a:spcPct val="0"/>
                </a:spcBef>
                <a:spcAft>
                  <a:spcPct val="0"/>
                </a:spcAft>
                <a:defRPr sz="4800" i="1">
                  <a:solidFill>
                    <a:schemeClr val="tx2"/>
                  </a:solidFill>
                  <a:latin typeface="Times New Roman" pitchFamily="18" charset="0"/>
                </a:defRPr>
              </a:lvl9pPr>
            </a:lstStyle>
            <a:p>
              <a:pPr>
                <a:defRPr/>
              </a:pPr>
              <a:endParaRPr lang="en-GB" altLang="en-US" smtClean="0"/>
            </a:p>
          </p:txBody>
        </p:sp>
      </p:grpSp>
      <p:sp>
        <p:nvSpPr>
          <p:cNvPr id="15367" name="Rectangle 7"/>
          <p:cNvSpPr>
            <a:spLocks noGrp="1" noChangeArrowheads="1"/>
          </p:cNvSpPr>
          <p:nvPr>
            <p:ph type="ctrTitle" sz="quarter"/>
          </p:nvPr>
        </p:nvSpPr>
        <p:spPr>
          <a:xfrm>
            <a:off x="685800" y="1447800"/>
            <a:ext cx="7772400" cy="1143000"/>
          </a:xfrm>
        </p:spPr>
        <p:txBody>
          <a:bodyPr/>
          <a:lstStyle>
            <a:lvl1pPr>
              <a:defRPr/>
            </a:lvl1pPr>
          </a:lstStyle>
          <a:p>
            <a:pPr lvl="0"/>
            <a:r>
              <a:rPr lang="en-US" altLang="en-US" noProof="0" smtClean="0"/>
              <a:t>Click to edit Master title style</a:t>
            </a:r>
          </a:p>
        </p:txBody>
      </p:sp>
      <p:sp>
        <p:nvSpPr>
          <p:cNvPr id="15368"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9" name="Rectangle 9"/>
          <p:cNvSpPr>
            <a:spLocks noGrp="1" noChangeArrowheads="1"/>
          </p:cNvSpPr>
          <p:nvPr>
            <p:ph type="dt" sz="quarter" idx="10"/>
          </p:nvPr>
        </p:nvSpPr>
        <p:spPr>
          <a:xfrm>
            <a:off x="685800" y="6324600"/>
            <a:ext cx="1905000" cy="457200"/>
          </a:xfrm>
        </p:spPr>
        <p:txBody>
          <a:bodyPr wrap="none"/>
          <a:lstStyle>
            <a:lvl1pPr>
              <a:defRPr/>
            </a:lvl1pPr>
          </a:lstStyle>
          <a:p>
            <a:pPr>
              <a:defRPr/>
            </a:pPr>
            <a:r>
              <a:rPr lang="en-US" altLang="en-US" smtClean="0"/>
              <a:t>PeopleTools 8.54 for the Oracle DBA</a:t>
            </a:r>
            <a:endParaRPr lang="en-US" altLang="en-US"/>
          </a:p>
        </p:txBody>
      </p:sp>
      <p:sp>
        <p:nvSpPr>
          <p:cNvPr id="10" name="Rectangle 10"/>
          <p:cNvSpPr>
            <a:spLocks noGrp="1" noChangeArrowheads="1"/>
          </p:cNvSpPr>
          <p:nvPr>
            <p:ph type="ftr" sz="quarter" idx="11"/>
          </p:nvPr>
        </p:nvSpPr>
        <p:spPr>
          <a:xfrm>
            <a:off x="3124200" y="6324600"/>
            <a:ext cx="2895600" cy="457200"/>
          </a:xfrm>
        </p:spPr>
        <p:txBody>
          <a:bodyPr/>
          <a:lstStyle>
            <a:lvl1pPr>
              <a:defRPr/>
            </a:lvl1pPr>
          </a:lstStyle>
          <a:p>
            <a:pPr>
              <a:defRPr/>
            </a:pPr>
            <a:r>
              <a:rPr lang="en-US" altLang="en-US" smtClean="0"/>
              <a:t>©2015 www.go-faster.co.uk </a:t>
            </a:r>
            <a:endParaRPr lang="en-US" altLang="en-US"/>
          </a:p>
        </p:txBody>
      </p:sp>
      <p:sp>
        <p:nvSpPr>
          <p:cNvPr id="11" name="Rectangle 11"/>
          <p:cNvSpPr>
            <a:spLocks noGrp="1" noChangeArrowheads="1"/>
          </p:cNvSpPr>
          <p:nvPr>
            <p:ph type="sldNum" sz="quarter" idx="12"/>
          </p:nvPr>
        </p:nvSpPr>
        <p:spPr>
          <a:xfrm>
            <a:off x="6553200" y="6324600"/>
            <a:ext cx="1905000" cy="457200"/>
          </a:xfrm>
        </p:spPr>
        <p:txBody>
          <a:bodyPr/>
          <a:lstStyle>
            <a:lvl1pPr>
              <a:defRPr/>
            </a:lvl1pPr>
          </a:lstStyle>
          <a:p>
            <a:pPr>
              <a:defRPr/>
            </a:pPr>
            <a:fld id="{B85C7D96-42A5-4CC2-9C2D-E7CED7D89F82}" type="slidenum">
              <a:rPr lang="en-US" altLang="en-US"/>
              <a:pPr>
                <a:defRPr/>
              </a:pPr>
              <a:t>‹#›</a:t>
            </a:fld>
            <a:endParaRPr lang="en-US" altLang="en-US"/>
          </a:p>
        </p:txBody>
      </p:sp>
    </p:spTree>
    <p:extLst>
      <p:ext uri="{BB962C8B-B14F-4D97-AF65-F5344CB8AC3E}">
        <p14:creationId xmlns:p14="http://schemas.microsoft.com/office/powerpoint/2010/main" val="104358187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
          <p:cNvSpPr>
            <a:spLocks noGrp="1" noChangeArrowheads="1"/>
          </p:cNvSpPr>
          <p:nvPr>
            <p:ph type="dt" sz="half" idx="10"/>
          </p:nvPr>
        </p:nvSpPr>
        <p:spPr>
          <a:ln/>
        </p:spPr>
        <p:txBody>
          <a:bodyPr/>
          <a:lstStyle>
            <a:lvl1pPr>
              <a:defRPr/>
            </a:lvl1pPr>
          </a:lstStyle>
          <a:p>
            <a:pPr>
              <a:defRPr/>
            </a:pPr>
            <a:r>
              <a:rPr lang="en-US" altLang="en-US" smtClean="0"/>
              <a:t>PeopleTools 8.54 for the Oracle DBA</a:t>
            </a: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r>
              <a:rPr lang="en-US" altLang="en-US" smtClean="0"/>
              <a:t>©2015 www.go-faster.co.uk </a:t>
            </a: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3537180F-C600-4381-8F35-F8BBCB778C6C}" type="slidenum">
              <a:rPr lang="en-US" altLang="en-US"/>
              <a:pPr>
                <a:defRPr/>
              </a:pPr>
              <a:t>‹#›</a:t>
            </a:fld>
            <a:endParaRPr lang="en-US" altLang="en-US"/>
          </a:p>
        </p:txBody>
      </p:sp>
    </p:spTree>
    <p:extLst>
      <p:ext uri="{BB962C8B-B14F-4D97-AF65-F5344CB8AC3E}">
        <p14:creationId xmlns:p14="http://schemas.microsoft.com/office/powerpoint/2010/main" val="110568575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
          <p:cNvSpPr>
            <a:spLocks noGrp="1" noChangeArrowheads="1"/>
          </p:cNvSpPr>
          <p:nvPr>
            <p:ph type="dt" sz="half" idx="10"/>
          </p:nvPr>
        </p:nvSpPr>
        <p:spPr>
          <a:ln/>
        </p:spPr>
        <p:txBody>
          <a:bodyPr/>
          <a:lstStyle>
            <a:lvl1pPr>
              <a:defRPr/>
            </a:lvl1pPr>
          </a:lstStyle>
          <a:p>
            <a:pPr>
              <a:defRPr/>
            </a:pPr>
            <a:r>
              <a:rPr lang="en-US" altLang="en-US" smtClean="0"/>
              <a:t>PeopleTools 8.54 for the Oracle DBA</a:t>
            </a: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r>
              <a:rPr lang="en-US" altLang="en-US" smtClean="0"/>
              <a:t>©2015 www.go-faster.co.uk </a:t>
            </a: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FD5F377D-CC01-45ED-8B32-EF9695C823E1}" type="slidenum">
              <a:rPr lang="en-US" altLang="en-US"/>
              <a:pPr>
                <a:defRPr/>
              </a:pPr>
              <a:t>‹#›</a:t>
            </a:fld>
            <a:endParaRPr lang="en-US" altLang="en-US"/>
          </a:p>
        </p:txBody>
      </p:sp>
    </p:spTree>
    <p:extLst>
      <p:ext uri="{BB962C8B-B14F-4D97-AF65-F5344CB8AC3E}">
        <p14:creationId xmlns:p14="http://schemas.microsoft.com/office/powerpoint/2010/main" val="4120265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2057400"/>
            <a:ext cx="7772400" cy="4114800"/>
          </a:xfrm>
        </p:spPr>
        <p:txBody>
          <a:bodyPr/>
          <a:lstStyle/>
          <a:p>
            <a:pPr lvl="0"/>
            <a:endParaRPr lang="en-GB" noProof="0" smtClean="0"/>
          </a:p>
        </p:txBody>
      </p:sp>
      <p:sp>
        <p:nvSpPr>
          <p:cNvPr id="4" name="Rectangle 9"/>
          <p:cNvSpPr>
            <a:spLocks noGrp="1" noChangeArrowheads="1"/>
          </p:cNvSpPr>
          <p:nvPr>
            <p:ph type="dt" sz="half" idx="10"/>
          </p:nvPr>
        </p:nvSpPr>
        <p:spPr>
          <a:ln/>
        </p:spPr>
        <p:txBody>
          <a:bodyPr/>
          <a:lstStyle>
            <a:lvl1pPr>
              <a:defRPr/>
            </a:lvl1pPr>
          </a:lstStyle>
          <a:p>
            <a:pPr>
              <a:defRPr/>
            </a:pPr>
            <a:r>
              <a:rPr lang="en-US" altLang="en-US" smtClean="0"/>
              <a:t>PeopleTools 8.54 for the Oracle DBA</a:t>
            </a: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r>
              <a:rPr lang="en-US" altLang="en-US" smtClean="0"/>
              <a:t>©2015 www.go-faster.co.uk </a:t>
            </a: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8B9CF6E7-77DC-4E18-A532-5DA7571FA54A}" type="slidenum">
              <a:rPr lang="en-US" altLang="en-US"/>
              <a:pPr>
                <a:defRPr/>
              </a:pPr>
              <a:t>‹#›</a:t>
            </a:fld>
            <a:endParaRPr lang="en-US" altLang="en-US"/>
          </a:p>
        </p:txBody>
      </p:sp>
    </p:spTree>
    <p:extLst>
      <p:ext uri="{BB962C8B-B14F-4D97-AF65-F5344CB8AC3E}">
        <p14:creationId xmlns:p14="http://schemas.microsoft.com/office/powerpoint/2010/main" val="24141282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20574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85800" y="4191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9"/>
          <p:cNvSpPr>
            <a:spLocks noGrp="1" noChangeArrowheads="1"/>
          </p:cNvSpPr>
          <p:nvPr>
            <p:ph type="dt" sz="half" idx="10"/>
          </p:nvPr>
        </p:nvSpPr>
        <p:spPr>
          <a:ln/>
        </p:spPr>
        <p:txBody>
          <a:bodyPr/>
          <a:lstStyle>
            <a:lvl1pPr>
              <a:defRPr/>
            </a:lvl1pPr>
          </a:lstStyle>
          <a:p>
            <a:pPr>
              <a:defRPr/>
            </a:pPr>
            <a:r>
              <a:rPr lang="en-US" altLang="en-US" smtClean="0"/>
              <a:t>PeopleTools 8.54 for the Oracle DBA</a:t>
            </a: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r>
              <a:rPr lang="en-US" altLang="en-US" smtClean="0"/>
              <a:t>©2015 www.go-faster.co.uk </a:t>
            </a: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978F8732-8245-41F0-8DC5-AA07841BED08}" type="slidenum">
              <a:rPr lang="en-US" altLang="en-US"/>
              <a:pPr>
                <a:defRPr/>
              </a:pPr>
              <a:t>‹#›</a:t>
            </a:fld>
            <a:endParaRPr lang="en-US" altLang="en-US"/>
          </a:p>
        </p:txBody>
      </p:sp>
    </p:spTree>
    <p:extLst>
      <p:ext uri="{BB962C8B-B14F-4D97-AF65-F5344CB8AC3E}">
        <p14:creationId xmlns:p14="http://schemas.microsoft.com/office/powerpoint/2010/main" val="126001610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9"/>
          <p:cNvSpPr>
            <a:spLocks noGrp="1" noChangeArrowheads="1"/>
          </p:cNvSpPr>
          <p:nvPr>
            <p:ph type="dt" sz="half" idx="10"/>
          </p:nvPr>
        </p:nvSpPr>
        <p:spPr>
          <a:ln/>
        </p:spPr>
        <p:txBody>
          <a:bodyPr/>
          <a:lstStyle>
            <a:lvl1pPr>
              <a:defRPr/>
            </a:lvl1pPr>
          </a:lstStyle>
          <a:p>
            <a:pPr>
              <a:defRPr/>
            </a:pPr>
            <a:r>
              <a:rPr lang="en-US" altLang="en-US" smtClean="0"/>
              <a:t>PeopleTools 8.54 for the Oracle DBA</a:t>
            </a: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r>
              <a:rPr lang="en-US" altLang="en-US" dirty="0" smtClean="0"/>
              <a:t>©2015 www.go-faster.co.uk </a:t>
            </a:r>
            <a:endParaRPr lang="en-US" alt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AD5D61B2-4942-4187-9491-6C4480BB210C}" type="slidenum">
              <a:rPr lang="en-US" altLang="en-US"/>
              <a:pPr>
                <a:defRPr/>
              </a:pPr>
              <a:t>‹#›</a:t>
            </a:fld>
            <a:endParaRPr lang="en-US" altLang="en-US"/>
          </a:p>
        </p:txBody>
      </p:sp>
    </p:spTree>
    <p:extLst>
      <p:ext uri="{BB962C8B-B14F-4D97-AF65-F5344CB8AC3E}">
        <p14:creationId xmlns:p14="http://schemas.microsoft.com/office/powerpoint/2010/main" val="2408946188"/>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r>
              <a:rPr lang="en-US" altLang="en-US" smtClean="0"/>
              <a:t>PeopleTools 8.54 for the Oracle DBA</a:t>
            </a: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r>
              <a:rPr lang="en-US" altLang="en-US" smtClean="0"/>
              <a:t>©2015 www.go-faster.co.uk </a:t>
            </a: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28AEDA20-9E75-4864-908B-188CB1B13AFE}" type="slidenum">
              <a:rPr lang="en-US" altLang="en-US"/>
              <a:pPr>
                <a:defRPr/>
              </a:pPr>
              <a:t>‹#›</a:t>
            </a:fld>
            <a:endParaRPr lang="en-US" altLang="en-US"/>
          </a:p>
        </p:txBody>
      </p:sp>
    </p:spTree>
    <p:extLst>
      <p:ext uri="{BB962C8B-B14F-4D97-AF65-F5344CB8AC3E}">
        <p14:creationId xmlns:p14="http://schemas.microsoft.com/office/powerpoint/2010/main" val="50100181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9"/>
          <p:cNvSpPr>
            <a:spLocks noGrp="1" noChangeArrowheads="1"/>
          </p:cNvSpPr>
          <p:nvPr>
            <p:ph type="dt" sz="half" idx="10"/>
          </p:nvPr>
        </p:nvSpPr>
        <p:spPr>
          <a:ln/>
        </p:spPr>
        <p:txBody>
          <a:bodyPr/>
          <a:lstStyle>
            <a:lvl1pPr>
              <a:defRPr/>
            </a:lvl1pPr>
          </a:lstStyle>
          <a:p>
            <a:pPr>
              <a:defRPr/>
            </a:pPr>
            <a:r>
              <a:rPr lang="en-US" altLang="en-US" smtClean="0"/>
              <a:t>PeopleTools 8.54 for the Oracle DBA</a:t>
            </a: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r>
              <a:rPr lang="en-US" altLang="en-US" smtClean="0"/>
              <a:t>©2015 www.go-faster.co.uk </a:t>
            </a: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5E1F9E8A-B199-4EF4-8E6E-65D7B5BC9E0F}" type="slidenum">
              <a:rPr lang="en-US" altLang="en-US"/>
              <a:pPr>
                <a:defRPr/>
              </a:pPr>
              <a:t>‹#›</a:t>
            </a:fld>
            <a:endParaRPr lang="en-US" altLang="en-US"/>
          </a:p>
        </p:txBody>
      </p:sp>
    </p:spTree>
    <p:extLst>
      <p:ext uri="{BB962C8B-B14F-4D97-AF65-F5344CB8AC3E}">
        <p14:creationId xmlns:p14="http://schemas.microsoft.com/office/powerpoint/2010/main" val="320138166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
          <p:cNvSpPr>
            <a:spLocks noGrp="1" noChangeArrowheads="1"/>
          </p:cNvSpPr>
          <p:nvPr>
            <p:ph type="dt" sz="half" idx="10"/>
          </p:nvPr>
        </p:nvSpPr>
        <p:spPr>
          <a:ln/>
        </p:spPr>
        <p:txBody>
          <a:bodyPr/>
          <a:lstStyle>
            <a:lvl1pPr>
              <a:defRPr/>
            </a:lvl1pPr>
          </a:lstStyle>
          <a:p>
            <a:pPr>
              <a:defRPr/>
            </a:pPr>
            <a:r>
              <a:rPr lang="en-US" altLang="en-US" smtClean="0"/>
              <a:t>PeopleTools 8.54 for the Oracle DBA</a:t>
            </a:r>
            <a:endParaRPr lang="en-US" altLang="en-US"/>
          </a:p>
        </p:txBody>
      </p:sp>
      <p:sp>
        <p:nvSpPr>
          <p:cNvPr id="8" name="Rectangle 10"/>
          <p:cNvSpPr>
            <a:spLocks noGrp="1" noChangeArrowheads="1"/>
          </p:cNvSpPr>
          <p:nvPr>
            <p:ph type="ftr" sz="quarter" idx="11"/>
          </p:nvPr>
        </p:nvSpPr>
        <p:spPr>
          <a:ln/>
        </p:spPr>
        <p:txBody>
          <a:bodyPr/>
          <a:lstStyle>
            <a:lvl1pPr>
              <a:defRPr/>
            </a:lvl1pPr>
          </a:lstStyle>
          <a:p>
            <a:pPr>
              <a:defRPr/>
            </a:pPr>
            <a:r>
              <a:rPr lang="en-US" altLang="en-US" smtClean="0"/>
              <a:t>©2015 www.go-faster.co.uk </a:t>
            </a:r>
            <a:endParaRPr lang="en-US" altLang="en-US"/>
          </a:p>
        </p:txBody>
      </p:sp>
      <p:sp>
        <p:nvSpPr>
          <p:cNvPr id="9" name="Rectangle 11"/>
          <p:cNvSpPr>
            <a:spLocks noGrp="1" noChangeArrowheads="1"/>
          </p:cNvSpPr>
          <p:nvPr>
            <p:ph type="sldNum" sz="quarter" idx="12"/>
          </p:nvPr>
        </p:nvSpPr>
        <p:spPr>
          <a:ln/>
        </p:spPr>
        <p:txBody>
          <a:bodyPr/>
          <a:lstStyle>
            <a:lvl1pPr>
              <a:defRPr/>
            </a:lvl1pPr>
          </a:lstStyle>
          <a:p>
            <a:pPr>
              <a:defRPr/>
            </a:pPr>
            <a:fld id="{96A7722A-E288-4EE6-9526-3AE948B283F4}" type="slidenum">
              <a:rPr lang="en-US" altLang="en-US"/>
              <a:pPr>
                <a:defRPr/>
              </a:pPr>
              <a:t>‹#›</a:t>
            </a:fld>
            <a:endParaRPr lang="en-US" altLang="en-US"/>
          </a:p>
        </p:txBody>
      </p:sp>
    </p:spTree>
    <p:extLst>
      <p:ext uri="{BB962C8B-B14F-4D97-AF65-F5344CB8AC3E}">
        <p14:creationId xmlns:p14="http://schemas.microsoft.com/office/powerpoint/2010/main" val="256102780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9"/>
          <p:cNvSpPr>
            <a:spLocks noGrp="1" noChangeArrowheads="1"/>
          </p:cNvSpPr>
          <p:nvPr>
            <p:ph type="dt" sz="half" idx="10"/>
          </p:nvPr>
        </p:nvSpPr>
        <p:spPr>
          <a:ln/>
        </p:spPr>
        <p:txBody>
          <a:bodyPr/>
          <a:lstStyle>
            <a:lvl1pPr>
              <a:defRPr/>
            </a:lvl1pPr>
          </a:lstStyle>
          <a:p>
            <a:pPr>
              <a:defRPr/>
            </a:pPr>
            <a:r>
              <a:rPr lang="en-US" altLang="en-US" smtClean="0"/>
              <a:t>PeopleTools 8.54 for the Oracle DBA</a:t>
            </a:r>
            <a:endParaRPr lang="en-US" altLang="en-US"/>
          </a:p>
        </p:txBody>
      </p:sp>
      <p:sp>
        <p:nvSpPr>
          <p:cNvPr id="4" name="Rectangle 10"/>
          <p:cNvSpPr>
            <a:spLocks noGrp="1" noChangeArrowheads="1"/>
          </p:cNvSpPr>
          <p:nvPr>
            <p:ph type="ftr" sz="quarter" idx="11"/>
          </p:nvPr>
        </p:nvSpPr>
        <p:spPr>
          <a:ln/>
        </p:spPr>
        <p:txBody>
          <a:bodyPr/>
          <a:lstStyle>
            <a:lvl1pPr>
              <a:defRPr/>
            </a:lvl1pPr>
          </a:lstStyle>
          <a:p>
            <a:pPr>
              <a:defRPr/>
            </a:pPr>
            <a:r>
              <a:rPr lang="en-US" altLang="en-US" smtClean="0"/>
              <a:t>©2015 www.go-faster.co.uk </a:t>
            </a:r>
            <a:endParaRPr lang="en-US" altLang="en-US"/>
          </a:p>
        </p:txBody>
      </p:sp>
      <p:sp>
        <p:nvSpPr>
          <p:cNvPr id="5" name="Rectangle 11"/>
          <p:cNvSpPr>
            <a:spLocks noGrp="1" noChangeArrowheads="1"/>
          </p:cNvSpPr>
          <p:nvPr>
            <p:ph type="sldNum" sz="quarter" idx="12"/>
          </p:nvPr>
        </p:nvSpPr>
        <p:spPr>
          <a:ln/>
        </p:spPr>
        <p:txBody>
          <a:bodyPr/>
          <a:lstStyle>
            <a:lvl1pPr>
              <a:defRPr/>
            </a:lvl1pPr>
          </a:lstStyle>
          <a:p>
            <a:pPr>
              <a:defRPr/>
            </a:pPr>
            <a:fld id="{0ABB8CA7-3E8D-4BE9-9B49-AB4DE32F69E3}" type="slidenum">
              <a:rPr lang="en-US" altLang="en-US"/>
              <a:pPr>
                <a:defRPr/>
              </a:pPr>
              <a:t>‹#›</a:t>
            </a:fld>
            <a:endParaRPr lang="en-US" altLang="en-US"/>
          </a:p>
        </p:txBody>
      </p:sp>
    </p:spTree>
    <p:extLst>
      <p:ext uri="{BB962C8B-B14F-4D97-AF65-F5344CB8AC3E}">
        <p14:creationId xmlns:p14="http://schemas.microsoft.com/office/powerpoint/2010/main" val="339601453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altLang="en-US" smtClean="0"/>
              <a:t>PeopleTools 8.54 for the Oracle DBA</a:t>
            </a:r>
            <a:endParaRPr lang="en-US" altLang="en-US"/>
          </a:p>
        </p:txBody>
      </p:sp>
      <p:sp>
        <p:nvSpPr>
          <p:cNvPr id="3" name="Rectangle 10"/>
          <p:cNvSpPr>
            <a:spLocks noGrp="1" noChangeArrowheads="1"/>
          </p:cNvSpPr>
          <p:nvPr>
            <p:ph type="ftr" sz="quarter" idx="11"/>
          </p:nvPr>
        </p:nvSpPr>
        <p:spPr>
          <a:ln/>
        </p:spPr>
        <p:txBody>
          <a:bodyPr/>
          <a:lstStyle>
            <a:lvl1pPr>
              <a:defRPr/>
            </a:lvl1pPr>
          </a:lstStyle>
          <a:p>
            <a:pPr>
              <a:defRPr/>
            </a:pPr>
            <a:r>
              <a:rPr lang="en-US" altLang="en-US" smtClean="0"/>
              <a:t>©2015 www.go-faster.co.uk </a:t>
            </a:r>
            <a:endParaRPr lang="en-US" altLang="en-US"/>
          </a:p>
        </p:txBody>
      </p:sp>
      <p:sp>
        <p:nvSpPr>
          <p:cNvPr id="4" name="Rectangle 11"/>
          <p:cNvSpPr>
            <a:spLocks noGrp="1" noChangeArrowheads="1"/>
          </p:cNvSpPr>
          <p:nvPr>
            <p:ph type="sldNum" sz="quarter" idx="12"/>
          </p:nvPr>
        </p:nvSpPr>
        <p:spPr>
          <a:ln/>
        </p:spPr>
        <p:txBody>
          <a:bodyPr/>
          <a:lstStyle>
            <a:lvl1pPr>
              <a:defRPr/>
            </a:lvl1pPr>
          </a:lstStyle>
          <a:p>
            <a:pPr>
              <a:defRPr/>
            </a:pPr>
            <a:fld id="{DCBD9DEE-BB2F-44E7-AB98-C2F45177827E}" type="slidenum">
              <a:rPr lang="en-US" altLang="en-US"/>
              <a:pPr>
                <a:defRPr/>
              </a:pPr>
              <a:t>‹#›</a:t>
            </a:fld>
            <a:endParaRPr lang="en-US" altLang="en-US"/>
          </a:p>
        </p:txBody>
      </p:sp>
    </p:spTree>
    <p:extLst>
      <p:ext uri="{BB962C8B-B14F-4D97-AF65-F5344CB8AC3E}">
        <p14:creationId xmlns:p14="http://schemas.microsoft.com/office/powerpoint/2010/main" val="39448914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ltLang="en-US" smtClean="0"/>
              <a:t>PeopleTools 8.54 for the Oracle DBA</a:t>
            </a: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r>
              <a:rPr lang="en-US" altLang="en-US" smtClean="0"/>
              <a:t>©2015 www.go-faster.co.uk </a:t>
            </a: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8E01D390-FFF3-4AD8-8943-F64AA10867BC}" type="slidenum">
              <a:rPr lang="en-US" altLang="en-US"/>
              <a:pPr>
                <a:defRPr/>
              </a:pPr>
              <a:t>‹#›</a:t>
            </a:fld>
            <a:endParaRPr lang="en-US" altLang="en-US"/>
          </a:p>
        </p:txBody>
      </p:sp>
    </p:spTree>
    <p:extLst>
      <p:ext uri="{BB962C8B-B14F-4D97-AF65-F5344CB8AC3E}">
        <p14:creationId xmlns:p14="http://schemas.microsoft.com/office/powerpoint/2010/main" val="42447061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ltLang="en-US" smtClean="0"/>
              <a:t>PeopleTools 8.54 for the Oracle DBA</a:t>
            </a: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r>
              <a:rPr lang="en-US" altLang="en-US" smtClean="0"/>
              <a:t>©2015 www.go-faster.co.uk </a:t>
            </a: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CEB81C45-FCE2-4B8B-AB47-EEDC383E3D7D}" type="slidenum">
              <a:rPr lang="en-US" altLang="en-US"/>
              <a:pPr>
                <a:defRPr/>
              </a:pPr>
              <a:t>‹#›</a:t>
            </a:fld>
            <a:endParaRPr lang="en-US" altLang="en-US"/>
          </a:p>
        </p:txBody>
      </p:sp>
    </p:spTree>
    <p:extLst>
      <p:ext uri="{BB962C8B-B14F-4D97-AF65-F5344CB8AC3E}">
        <p14:creationId xmlns:p14="http://schemas.microsoft.com/office/powerpoint/2010/main" val="130298843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992188"/>
            <a:ext cx="8153400" cy="1600200"/>
            <a:chOff x="288" y="625"/>
            <a:chExt cx="5136" cy="1008"/>
          </a:xfrm>
        </p:grpSpPr>
        <p:sp>
          <p:nvSpPr>
            <p:cNvPr id="1032"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i="1">
                  <a:solidFill>
                    <a:schemeClr val="tx2"/>
                  </a:solidFill>
                  <a:latin typeface="Times New Roman" pitchFamily="18" charset="0"/>
                </a:defRPr>
              </a:lvl1pPr>
              <a:lvl2pPr marL="742950" indent="-285750">
                <a:defRPr sz="4800" i="1">
                  <a:solidFill>
                    <a:schemeClr val="tx2"/>
                  </a:solidFill>
                  <a:latin typeface="Times New Roman" pitchFamily="18" charset="0"/>
                </a:defRPr>
              </a:lvl2pPr>
              <a:lvl3pPr marL="1143000" indent="-228600">
                <a:defRPr sz="4800" i="1">
                  <a:solidFill>
                    <a:schemeClr val="tx2"/>
                  </a:solidFill>
                  <a:latin typeface="Times New Roman" pitchFamily="18" charset="0"/>
                </a:defRPr>
              </a:lvl3pPr>
              <a:lvl4pPr marL="1600200" indent="-228600">
                <a:defRPr sz="4800" i="1">
                  <a:solidFill>
                    <a:schemeClr val="tx2"/>
                  </a:solidFill>
                  <a:latin typeface="Times New Roman" pitchFamily="18" charset="0"/>
                </a:defRPr>
              </a:lvl4pPr>
              <a:lvl5pPr marL="2057400" indent="-228600">
                <a:defRPr sz="4800" i="1">
                  <a:solidFill>
                    <a:schemeClr val="tx2"/>
                  </a:solidFill>
                  <a:latin typeface="Times New Roman" pitchFamily="18" charset="0"/>
                </a:defRPr>
              </a:lvl5pPr>
              <a:lvl6pPr marL="2514600" indent="-228600" algn="r" eaLnBrk="0" fontAlgn="base" hangingPunct="0">
                <a:spcBef>
                  <a:spcPct val="0"/>
                </a:spcBef>
                <a:spcAft>
                  <a:spcPct val="0"/>
                </a:spcAft>
                <a:defRPr sz="4800" i="1">
                  <a:solidFill>
                    <a:schemeClr val="tx2"/>
                  </a:solidFill>
                  <a:latin typeface="Times New Roman" pitchFamily="18" charset="0"/>
                </a:defRPr>
              </a:lvl6pPr>
              <a:lvl7pPr marL="2971800" indent="-228600" algn="r" eaLnBrk="0" fontAlgn="base" hangingPunct="0">
                <a:spcBef>
                  <a:spcPct val="0"/>
                </a:spcBef>
                <a:spcAft>
                  <a:spcPct val="0"/>
                </a:spcAft>
                <a:defRPr sz="4800" i="1">
                  <a:solidFill>
                    <a:schemeClr val="tx2"/>
                  </a:solidFill>
                  <a:latin typeface="Times New Roman" pitchFamily="18" charset="0"/>
                </a:defRPr>
              </a:lvl7pPr>
              <a:lvl8pPr marL="3429000" indent="-228600" algn="r" eaLnBrk="0" fontAlgn="base" hangingPunct="0">
                <a:spcBef>
                  <a:spcPct val="0"/>
                </a:spcBef>
                <a:spcAft>
                  <a:spcPct val="0"/>
                </a:spcAft>
                <a:defRPr sz="4800" i="1">
                  <a:solidFill>
                    <a:schemeClr val="tx2"/>
                  </a:solidFill>
                  <a:latin typeface="Times New Roman" pitchFamily="18" charset="0"/>
                </a:defRPr>
              </a:lvl8pPr>
              <a:lvl9pPr marL="3886200" indent="-228600" algn="r" eaLnBrk="0" fontAlgn="base" hangingPunct="0">
                <a:spcBef>
                  <a:spcPct val="0"/>
                </a:spcBef>
                <a:spcAft>
                  <a:spcPct val="0"/>
                </a:spcAft>
                <a:defRPr sz="4800" i="1">
                  <a:solidFill>
                    <a:schemeClr val="tx2"/>
                  </a:solidFill>
                  <a:latin typeface="Times New Roman" pitchFamily="18" charset="0"/>
                </a:defRPr>
              </a:lvl9pPr>
            </a:lstStyle>
            <a:p>
              <a:pPr>
                <a:defRPr/>
              </a:pPr>
              <a:endParaRPr lang="en-GB" altLang="en-US" smtClean="0"/>
            </a:p>
          </p:txBody>
        </p:sp>
      </p:grpSp>
      <p:sp>
        <p:nvSpPr>
          <p:cNvPr id="1027" name="Rectangle 7"/>
          <p:cNvSpPr>
            <a:spLocks noGrp="1" noChangeArrowheads="1"/>
          </p:cNvSpPr>
          <p:nvPr>
            <p:ph type="title"/>
          </p:nvPr>
        </p:nvSpPr>
        <p:spPr bwMode="auto">
          <a:xfrm>
            <a:off x="685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altLang="en-US" smtClean="0"/>
              <a:t>Click to edit Master title style</a:t>
            </a:r>
          </a:p>
        </p:txBody>
      </p:sp>
      <p:sp>
        <p:nvSpPr>
          <p:cNvPr id="1028" name="Rectangle 8"/>
          <p:cNvSpPr>
            <a:spLocks noGrp="1" noChangeArrowheads="1"/>
          </p:cNvSpPr>
          <p:nvPr>
            <p:ph type="body" idx="1"/>
          </p:nvPr>
        </p:nvSpPr>
        <p:spPr bwMode="auto">
          <a:xfrm>
            <a:off x="6858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4345" name="Rectangle 9"/>
          <p:cNvSpPr>
            <a:spLocks noGrp="1" noChangeArrowheads="1"/>
          </p:cNvSpPr>
          <p:nvPr>
            <p:ph type="dt" sz="half" idx="2"/>
          </p:nvPr>
        </p:nvSpPr>
        <p:spPr bwMode="auto">
          <a:xfrm>
            <a:off x="685800" y="6269038"/>
            <a:ext cx="345440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a:defRPr kumimoji="1" sz="1400" i="0">
                <a:solidFill>
                  <a:schemeClr val="tx1"/>
                </a:solidFill>
                <a:latin typeface="Arial" charset="0"/>
              </a:defRPr>
            </a:lvl1pPr>
          </a:lstStyle>
          <a:p>
            <a:pPr>
              <a:defRPr/>
            </a:pPr>
            <a:r>
              <a:rPr lang="en-US" altLang="en-US" smtClean="0"/>
              <a:t>PeopleTools 8.54 for the Oracle DBA</a:t>
            </a:r>
            <a:endParaRPr lang="en-US" altLang="en-US"/>
          </a:p>
        </p:txBody>
      </p:sp>
      <p:sp>
        <p:nvSpPr>
          <p:cNvPr id="14346" name="Rectangle 10"/>
          <p:cNvSpPr>
            <a:spLocks noGrp="1" noChangeArrowheads="1"/>
          </p:cNvSpPr>
          <p:nvPr>
            <p:ph type="ftr" sz="quarter" idx="3"/>
          </p:nvPr>
        </p:nvSpPr>
        <p:spPr bwMode="auto">
          <a:xfrm>
            <a:off x="4268788" y="6308725"/>
            <a:ext cx="2679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kumimoji="1" sz="1400" i="0">
                <a:solidFill>
                  <a:schemeClr val="tx1"/>
                </a:solidFill>
                <a:latin typeface="Arial" charset="0"/>
              </a:defRPr>
            </a:lvl1pPr>
          </a:lstStyle>
          <a:p>
            <a:pPr>
              <a:defRPr/>
            </a:pPr>
            <a:r>
              <a:rPr lang="en-US" altLang="en-US" dirty="0" smtClean="0"/>
              <a:t>©2015 www.go-faster.co.uk </a:t>
            </a:r>
            <a:endParaRPr lang="en-US" altLang="en-US" dirty="0"/>
          </a:p>
        </p:txBody>
      </p:sp>
      <p:sp>
        <p:nvSpPr>
          <p:cNvPr id="14347" name="Rectangle 11"/>
          <p:cNvSpPr>
            <a:spLocks noGrp="1" noChangeArrowheads="1"/>
          </p:cNvSpPr>
          <p:nvPr>
            <p:ph type="sldNum" sz="quarter" idx="4"/>
          </p:nvPr>
        </p:nvSpPr>
        <p:spPr bwMode="auto">
          <a:xfrm>
            <a:off x="7019925" y="6324600"/>
            <a:ext cx="1438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kumimoji="1" sz="1400" i="0">
                <a:solidFill>
                  <a:schemeClr val="tx1"/>
                </a:solidFill>
                <a:latin typeface="Arial" charset="0"/>
              </a:defRPr>
            </a:lvl1pPr>
          </a:lstStyle>
          <a:p>
            <a:pPr>
              <a:defRPr/>
            </a:pPr>
            <a:fld id="{E61A60F8-6618-4D27-9A01-5FCF97679C11}"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831"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Lst>
  <p:transition/>
  <p:timing>
    <p:tnLst>
      <p:par>
        <p:cTn id="1" dur="indefinite" restart="never" nodeType="tmRoot"/>
      </p:par>
    </p:tnLst>
  </p:timing>
  <p:hf hdr="0"/>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itchFamily="18" charset="0"/>
        </a:defRPr>
      </a:lvl2pPr>
      <a:lvl3pPr algn="r" rtl="0" eaLnBrk="0" fontAlgn="base" hangingPunct="0">
        <a:spcBef>
          <a:spcPct val="0"/>
        </a:spcBef>
        <a:spcAft>
          <a:spcPct val="0"/>
        </a:spcAft>
        <a:defRPr sz="4400" i="1">
          <a:solidFill>
            <a:schemeClr val="tx2"/>
          </a:solidFill>
          <a:latin typeface="Times New Roman" pitchFamily="18" charset="0"/>
        </a:defRPr>
      </a:lvl3pPr>
      <a:lvl4pPr algn="r" rtl="0" eaLnBrk="0" fontAlgn="base" hangingPunct="0">
        <a:spcBef>
          <a:spcPct val="0"/>
        </a:spcBef>
        <a:spcAft>
          <a:spcPct val="0"/>
        </a:spcAft>
        <a:defRPr sz="4400" i="1">
          <a:solidFill>
            <a:schemeClr val="tx2"/>
          </a:solidFill>
          <a:latin typeface="Times New Roman" pitchFamily="18" charset="0"/>
        </a:defRPr>
      </a:lvl4pPr>
      <a:lvl5pPr algn="r" rtl="0" eaLnBrk="0" fontAlgn="base" hangingPunct="0">
        <a:spcBef>
          <a:spcPct val="0"/>
        </a:spcBef>
        <a:spcAft>
          <a:spcPct val="0"/>
        </a:spcAft>
        <a:defRPr sz="4400" i="1">
          <a:solidFill>
            <a:schemeClr val="tx2"/>
          </a:solidFill>
          <a:latin typeface="Times New Roman" pitchFamily="18" charset="0"/>
        </a:defRPr>
      </a:lvl5pPr>
      <a:lvl6pPr marL="457200" algn="r" rtl="0" eaLnBrk="0" fontAlgn="base" hangingPunct="0">
        <a:spcBef>
          <a:spcPct val="0"/>
        </a:spcBef>
        <a:spcAft>
          <a:spcPct val="0"/>
        </a:spcAft>
        <a:defRPr sz="4400" i="1">
          <a:solidFill>
            <a:schemeClr val="tx2"/>
          </a:solidFill>
          <a:latin typeface="Times New Roman" pitchFamily="18" charset="0"/>
        </a:defRPr>
      </a:lvl6pPr>
      <a:lvl7pPr marL="914400" algn="r" rtl="0" eaLnBrk="0" fontAlgn="base" hangingPunct="0">
        <a:spcBef>
          <a:spcPct val="0"/>
        </a:spcBef>
        <a:spcAft>
          <a:spcPct val="0"/>
        </a:spcAft>
        <a:defRPr sz="4400" i="1">
          <a:solidFill>
            <a:schemeClr val="tx2"/>
          </a:solidFill>
          <a:latin typeface="Times New Roman" pitchFamily="18" charset="0"/>
        </a:defRPr>
      </a:lvl7pPr>
      <a:lvl8pPr marL="1371600" algn="r" rtl="0" eaLnBrk="0" fontAlgn="base" hangingPunct="0">
        <a:spcBef>
          <a:spcPct val="0"/>
        </a:spcBef>
        <a:spcAft>
          <a:spcPct val="0"/>
        </a:spcAft>
        <a:defRPr sz="4400" i="1">
          <a:solidFill>
            <a:schemeClr val="tx2"/>
          </a:solidFill>
          <a:latin typeface="Times New Roman" pitchFamily="18" charset="0"/>
        </a:defRPr>
      </a:lvl8pPr>
      <a:lvl9pPr marL="1828800" algn="r" rtl="0" eaLnBrk="0" fontAlgn="base" hangingPunct="0">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hyperlink" Target="https://support.oracle.com/epmos/faces/DocumentDisplay?id=10130415.8"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sftdba.co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hyperlink" Target="https://docs.oracle.com/cd/E55243_01/pt854pbr0/eng/pt/tadm/task_UsingMaterializedViews.html#topofpag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blog.psftdba.com/2015/02/peopletools-854-for-oracle-dba.html" TargetMode="External"/><Relationship Id="rId2" Type="http://schemas.openxmlformats.org/officeDocument/2006/relationships/hyperlink" Target="http://www.go-faster.co.uk/" TargetMode="External"/><Relationship Id="rId1" Type="http://schemas.openxmlformats.org/officeDocument/2006/relationships/slideLayout" Target="../slideLayouts/slideLayout2.xml"/><Relationship Id="rId4" Type="http://schemas.openxmlformats.org/officeDocument/2006/relationships/hyperlink" Target="http://blog.psftdba.com/search/label/PeopleTools%208.54"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docs.oracle.com/cd/E11882_01/server.112/e25523/partition.htm"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go-faster.co.uk/gfc_pspart.manual.pdf"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9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9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ctrTitle"/>
          </p:nvPr>
        </p:nvSpPr>
        <p:spPr>
          <a:xfrm>
            <a:off x="685800" y="1998663"/>
            <a:ext cx="7772400" cy="1143000"/>
          </a:xfrm>
          <a:noFill/>
        </p:spPr>
        <p:txBody>
          <a:bodyPr/>
          <a:lstStyle/>
          <a:p>
            <a:pPr algn="ctr"/>
            <a:r>
              <a:rPr lang="en-GB" altLang="en-US" sz="4000" dirty="0" smtClean="0"/>
              <a:t>PeopleTools 8.54 </a:t>
            </a:r>
            <a:br>
              <a:rPr lang="en-GB" altLang="en-US" sz="4000" dirty="0" smtClean="0"/>
            </a:br>
            <a:r>
              <a:rPr lang="en-GB" altLang="en-US" sz="4000" dirty="0" smtClean="0"/>
              <a:t>for the Oracle DBA</a:t>
            </a:r>
            <a:endParaRPr lang="en-US" altLang="en-US" sz="4000" dirty="0" smtClean="0"/>
          </a:p>
        </p:txBody>
      </p:sp>
      <p:grpSp>
        <p:nvGrpSpPr>
          <p:cNvPr id="3075" name="Group 3"/>
          <p:cNvGrpSpPr>
            <a:grpSpLocks/>
          </p:cNvGrpSpPr>
          <p:nvPr/>
        </p:nvGrpSpPr>
        <p:grpSpPr bwMode="auto">
          <a:xfrm>
            <a:off x="2978150" y="3321050"/>
            <a:ext cx="5351463" cy="3276600"/>
            <a:chOff x="1876" y="1725"/>
            <a:chExt cx="3371" cy="2064"/>
          </a:xfrm>
        </p:grpSpPr>
        <p:sp>
          <p:nvSpPr>
            <p:cNvPr id="3076" name="Rectangle 4"/>
            <p:cNvSpPr>
              <a:spLocks noChangeArrowheads="1"/>
            </p:cNvSpPr>
            <p:nvPr/>
          </p:nvSpPr>
          <p:spPr bwMode="auto">
            <a:xfrm>
              <a:off x="2223" y="1725"/>
              <a:ext cx="3024" cy="2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FontTx/>
                <a:buNone/>
              </a:pPr>
              <a:r>
                <a:rPr lang="en-US" altLang="en-US" i="0"/>
                <a:t>David Kurtz</a:t>
              </a:r>
            </a:p>
            <a:p>
              <a:pPr>
                <a:spcBef>
                  <a:spcPct val="70000"/>
                </a:spcBef>
                <a:buFontTx/>
                <a:buNone/>
              </a:pPr>
              <a:r>
                <a:rPr lang="en-US" altLang="en-US" sz="1800" i="0"/>
                <a:t>Go-Faster Consultancy Ltd.</a:t>
              </a:r>
            </a:p>
            <a:p>
              <a:pPr>
                <a:spcBef>
                  <a:spcPct val="40000"/>
                </a:spcBef>
                <a:buFontTx/>
                <a:buNone/>
              </a:pPr>
              <a:r>
                <a:rPr lang="en-US" altLang="en-US" sz="2800" i="0"/>
                <a:t>david.kurtz@go-faster.co.uk</a:t>
              </a:r>
            </a:p>
            <a:p>
              <a:pPr>
                <a:spcBef>
                  <a:spcPct val="40000"/>
                </a:spcBef>
                <a:buFontTx/>
                <a:buNone/>
              </a:pPr>
              <a:r>
                <a:rPr lang="en-US" altLang="en-US" i="0"/>
                <a:t>www.go-faster.co.uk</a:t>
              </a:r>
              <a:endParaRPr lang="en-GB" altLang="en-US" i="0"/>
            </a:p>
          </p:txBody>
        </p:sp>
        <p:grpSp>
          <p:nvGrpSpPr>
            <p:cNvPr id="3077" name="Group 5"/>
            <p:cNvGrpSpPr>
              <a:grpSpLocks/>
            </p:cNvGrpSpPr>
            <p:nvPr/>
          </p:nvGrpSpPr>
          <p:grpSpPr bwMode="auto">
            <a:xfrm>
              <a:off x="1876" y="1746"/>
              <a:ext cx="253" cy="1386"/>
              <a:chOff x="1876" y="1746"/>
              <a:chExt cx="253" cy="1386"/>
            </a:xfrm>
          </p:grpSpPr>
          <p:sp>
            <p:nvSpPr>
              <p:cNvPr id="14" name="Oval 6">
                <a:hlinkClick r:id="rId3" action="ppaction://hlinksldjump"/>
              </p:cNvPr>
              <p:cNvSpPr>
                <a:spLocks noChangeArrowheads="1"/>
              </p:cNvSpPr>
              <p:nvPr/>
            </p:nvSpPr>
            <p:spPr bwMode="auto">
              <a:xfrm>
                <a:off x="1877" y="1746"/>
                <a:ext cx="252" cy="252"/>
              </a:xfrm>
              <a:prstGeom prst="ellipse">
                <a:avLst/>
              </a:prstGeom>
              <a:gradFill rotWithShape="0">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l">
                  <a:spcBef>
                    <a:spcPct val="50000"/>
                  </a:spcBef>
                  <a:defRPr/>
                </a:pPr>
                <a:endParaRPr kumimoji="1" lang="en-GB" altLang="en-US" sz="2400" i="0">
                  <a:solidFill>
                    <a:schemeClr val="tx1"/>
                  </a:solidFill>
                </a:endParaRPr>
              </a:p>
            </p:txBody>
          </p:sp>
          <p:sp>
            <p:nvSpPr>
              <p:cNvPr id="15" name="Oval 7">
                <a:hlinkClick r:id="rId4" action="ppaction://hlinksldjump"/>
              </p:cNvPr>
              <p:cNvSpPr>
                <a:spLocks noChangeArrowheads="1"/>
              </p:cNvSpPr>
              <p:nvPr/>
            </p:nvSpPr>
            <p:spPr bwMode="auto">
              <a:xfrm>
                <a:off x="1877" y="2112"/>
                <a:ext cx="252" cy="252"/>
              </a:xfrm>
              <a:prstGeom prst="ellipse">
                <a:avLst/>
              </a:prstGeom>
              <a:gradFill rotWithShape="0">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l">
                  <a:spcBef>
                    <a:spcPct val="50000"/>
                  </a:spcBef>
                  <a:defRPr/>
                </a:pPr>
                <a:endParaRPr kumimoji="1" lang="en-GB" altLang="en-US" sz="2400" i="0">
                  <a:solidFill>
                    <a:schemeClr val="tx1"/>
                  </a:solidFill>
                </a:endParaRPr>
              </a:p>
            </p:txBody>
          </p:sp>
          <p:sp>
            <p:nvSpPr>
              <p:cNvPr id="16" name="Oval 8">
                <a:hlinkClick r:id="rId5" action="ppaction://hlinksldjump"/>
              </p:cNvPr>
              <p:cNvSpPr>
                <a:spLocks noChangeArrowheads="1"/>
              </p:cNvSpPr>
              <p:nvPr/>
            </p:nvSpPr>
            <p:spPr bwMode="auto">
              <a:xfrm>
                <a:off x="1877" y="2496"/>
                <a:ext cx="252" cy="252"/>
              </a:xfrm>
              <a:prstGeom prst="ellipse">
                <a:avLst/>
              </a:prstGeom>
              <a:gradFill rotWithShape="0">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l">
                  <a:spcBef>
                    <a:spcPct val="50000"/>
                  </a:spcBef>
                  <a:defRPr/>
                </a:pPr>
                <a:endParaRPr kumimoji="1" lang="en-GB" altLang="en-US" sz="2400" i="0">
                  <a:solidFill>
                    <a:schemeClr val="tx1"/>
                  </a:solidFill>
                </a:endParaRPr>
              </a:p>
            </p:txBody>
          </p:sp>
          <p:sp>
            <p:nvSpPr>
              <p:cNvPr id="17" name="Oval 9">
                <a:hlinkClick r:id="rId6" action="ppaction://hlinksldjump"/>
              </p:cNvPr>
              <p:cNvSpPr>
                <a:spLocks noChangeArrowheads="1"/>
              </p:cNvSpPr>
              <p:nvPr/>
            </p:nvSpPr>
            <p:spPr bwMode="auto">
              <a:xfrm>
                <a:off x="1876" y="2880"/>
                <a:ext cx="252" cy="252"/>
              </a:xfrm>
              <a:prstGeom prst="ellipse">
                <a:avLst/>
              </a:prstGeom>
              <a:gradFill rotWithShape="0">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l">
                  <a:spcBef>
                    <a:spcPct val="50000"/>
                  </a:spcBef>
                  <a:defRPr/>
                </a:pPr>
                <a:endParaRPr kumimoji="1" lang="en-GB" altLang="en-US" sz="2400" i="0">
                  <a:solidFill>
                    <a:schemeClr val="tx1"/>
                  </a:solidFill>
                </a:endParaRPr>
              </a:p>
            </p:txBody>
          </p:sp>
        </p:grpSp>
      </p:grpSp>
    </p:spTree>
    <p:extLst>
      <p:ext uri="{BB962C8B-B14F-4D97-AF65-F5344CB8AC3E}">
        <p14:creationId xmlns:p14="http://schemas.microsoft.com/office/powerpoint/2010/main" val="1701277376"/>
      </p:ext>
    </p:extLst>
  </p:cSld>
  <p:clrMapOvr>
    <a:masterClrMapping/>
  </p:clrMapOvr>
  <p:transition advTm="1491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normAutofit fontScale="90000"/>
          </a:bodyPr>
          <a:lstStyle/>
          <a:p>
            <a:r>
              <a:rPr lang="en-GB" dirty="0"/>
              <a:t>Descending </a:t>
            </a:r>
            <a:r>
              <a:rPr lang="en-GB" dirty="0" smtClean="0"/>
              <a:t>Scan Ascending </a:t>
            </a:r>
            <a:r>
              <a:rPr lang="en-GB" dirty="0"/>
              <a:t>Index </a:t>
            </a:r>
            <a:r>
              <a:rPr lang="en-GB" dirty="0" smtClean="0"/>
              <a:t>WHERE </a:t>
            </a:r>
            <a:r>
              <a:rPr lang="en-GB" dirty="0" smtClean="0"/>
              <a:t>name &lt;=‘Clark’</a:t>
            </a:r>
            <a:endParaRPr lang="en-GB" dirty="0"/>
          </a:p>
        </p:txBody>
      </p:sp>
      <p:sp>
        <p:nvSpPr>
          <p:cNvPr id="4" name="Date Placeholder 3"/>
          <p:cNvSpPr>
            <a:spLocks noGrp="1"/>
          </p:cNvSpPr>
          <p:nvPr>
            <p:ph type="dt" sz="half" idx="10"/>
          </p:nvPr>
        </p:nvSpPr>
        <p:spPr/>
        <p:txBody>
          <a:bodyPr/>
          <a:lstStyle/>
          <a:p>
            <a:pPr>
              <a:defRPr/>
            </a:pPr>
            <a:r>
              <a:rPr lang="en-US" altLang="en-US" dirty="0" smtClean="0"/>
              <a:t>PeopleTools 8.54 for the Oracle DBA</a:t>
            </a:r>
            <a:endParaRPr lang="en-US" altLang="en-US" dirty="0"/>
          </a:p>
        </p:txBody>
      </p:sp>
      <p:sp>
        <p:nvSpPr>
          <p:cNvPr id="5" name="Footer Placeholder 4"/>
          <p:cNvSpPr>
            <a:spLocks noGrp="1"/>
          </p:cNvSpPr>
          <p:nvPr>
            <p:ph type="ftr" sz="quarter" idx="11"/>
          </p:nvPr>
        </p:nvSpPr>
        <p:spPr/>
        <p:txBody>
          <a:bodyPr/>
          <a:lstStyle/>
          <a:p>
            <a:pPr>
              <a:defRPr/>
            </a:pPr>
            <a:r>
              <a:rPr lang="en-US" altLang="en-US" dirty="0"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10</a:t>
            </a:fld>
            <a:endParaRPr lang="en-US" altLang="en-US"/>
          </a:p>
        </p:txBody>
      </p:sp>
      <p:sp>
        <p:nvSpPr>
          <p:cNvPr id="9" name="TextBox 8"/>
          <p:cNvSpPr txBox="1"/>
          <p:nvPr/>
        </p:nvSpPr>
        <p:spPr>
          <a:xfrm>
            <a:off x="4499992" y="2832611"/>
            <a:ext cx="649537" cy="461665"/>
          </a:xfrm>
          <a:prstGeom prst="rect">
            <a:avLst/>
          </a:prstGeom>
          <a:solidFill>
            <a:srgbClr val="FFFFFF"/>
          </a:solidFill>
        </p:spPr>
        <p:txBody>
          <a:bodyPr wrap="none" rtlCol="0" anchor="ctr" anchorCtr="1">
            <a:spAutoFit/>
          </a:bodyPr>
          <a:lstStyle/>
          <a:p>
            <a:r>
              <a:rPr lang="en-GB" sz="1200" b="1" dirty="0" smtClean="0">
                <a:solidFill>
                  <a:schemeClr val="bg1"/>
                </a:solidFill>
                <a:latin typeface="Courier New" panose="02070309020205020404" pitchFamily="49" charset="0"/>
              </a:rPr>
              <a:t>Adams</a:t>
            </a:r>
          </a:p>
          <a:p>
            <a:r>
              <a:rPr lang="en-GB" sz="1200" b="1" dirty="0" smtClean="0">
                <a:solidFill>
                  <a:schemeClr val="bg1"/>
                </a:solidFill>
                <a:latin typeface="Courier New" panose="02070309020205020404" pitchFamily="49" charset="0"/>
              </a:rPr>
              <a:t>King</a:t>
            </a:r>
            <a:endParaRPr lang="en-GB" sz="1200" b="1" dirty="0">
              <a:solidFill>
                <a:schemeClr val="bg1"/>
              </a:solidFill>
              <a:latin typeface="Courier New" panose="02070309020205020404" pitchFamily="49" charset="0"/>
            </a:endParaRPr>
          </a:p>
        </p:txBody>
      </p:sp>
      <p:sp>
        <p:nvSpPr>
          <p:cNvPr id="10" name="TextBox 9"/>
          <p:cNvSpPr txBox="1"/>
          <p:nvPr/>
        </p:nvSpPr>
        <p:spPr>
          <a:xfrm>
            <a:off x="2266279" y="3984739"/>
            <a:ext cx="649537" cy="646331"/>
          </a:xfrm>
          <a:prstGeom prst="rect">
            <a:avLst/>
          </a:prstGeom>
          <a:solidFill>
            <a:srgbClr val="FFFFFF"/>
          </a:solidFill>
        </p:spPr>
        <p:txBody>
          <a:bodyPr wrap="none" rtlCol="0" anchor="ctr" anchorCtr="1">
            <a:spAutoFit/>
          </a:bodyPr>
          <a:lstStyle/>
          <a:p>
            <a:r>
              <a:rPr lang="en-GB" sz="1200" b="1" dirty="0" smtClean="0">
                <a:solidFill>
                  <a:schemeClr val="bg1"/>
                </a:solidFill>
                <a:latin typeface="Courier New" panose="02070309020205020404" pitchFamily="49" charset="0"/>
              </a:rPr>
              <a:t>Adams</a:t>
            </a:r>
            <a:endParaRPr lang="en-GB" sz="1200" b="1" dirty="0">
              <a:solidFill>
                <a:schemeClr val="bg1"/>
              </a:solidFill>
              <a:latin typeface="Courier New" panose="02070309020205020404" pitchFamily="49" charset="0"/>
            </a:endParaRPr>
          </a:p>
          <a:p>
            <a:r>
              <a:rPr lang="en-GB" sz="1200" b="1" dirty="0">
                <a:solidFill>
                  <a:schemeClr val="bg1"/>
                </a:solidFill>
                <a:latin typeface="Courier New" panose="02070309020205020404" pitchFamily="49" charset="0"/>
              </a:rPr>
              <a:t>Blake</a:t>
            </a:r>
          </a:p>
          <a:p>
            <a:r>
              <a:rPr lang="en-GB" sz="1200" b="1" dirty="0" smtClean="0">
                <a:solidFill>
                  <a:schemeClr val="bg1"/>
                </a:solidFill>
                <a:latin typeface="Courier New" panose="02070309020205020404" pitchFamily="49" charset="0"/>
              </a:rPr>
              <a:t>James</a:t>
            </a:r>
            <a:endParaRPr lang="en-GB" sz="1200" b="1" dirty="0">
              <a:solidFill>
                <a:schemeClr val="bg1"/>
              </a:solidFill>
              <a:latin typeface="Courier New" panose="02070309020205020404" pitchFamily="49" charset="0"/>
            </a:endParaRPr>
          </a:p>
        </p:txBody>
      </p:sp>
      <p:sp>
        <p:nvSpPr>
          <p:cNvPr id="11" name="TextBox 10"/>
          <p:cNvSpPr txBox="1"/>
          <p:nvPr/>
        </p:nvSpPr>
        <p:spPr>
          <a:xfrm>
            <a:off x="6444208" y="3984739"/>
            <a:ext cx="742576" cy="646331"/>
          </a:xfrm>
          <a:prstGeom prst="rect">
            <a:avLst/>
          </a:prstGeom>
          <a:solidFill>
            <a:srgbClr val="FFFFFF"/>
          </a:solidFill>
        </p:spPr>
        <p:txBody>
          <a:bodyPr wrap="none" rtlCol="0" anchor="ctr" anchorCtr="1">
            <a:spAutoFit/>
          </a:bodyPr>
          <a:lstStyle/>
          <a:p>
            <a:r>
              <a:rPr lang="en-GB" sz="1200" b="1" dirty="0">
                <a:solidFill>
                  <a:schemeClr val="bg1"/>
                </a:solidFill>
                <a:latin typeface="Courier New" panose="02070309020205020404" pitchFamily="49" charset="0"/>
              </a:rPr>
              <a:t>King</a:t>
            </a:r>
          </a:p>
          <a:p>
            <a:r>
              <a:rPr lang="en-GB" sz="1200" b="1" dirty="0">
                <a:solidFill>
                  <a:schemeClr val="bg1"/>
                </a:solidFill>
                <a:latin typeface="Courier New" panose="02070309020205020404" pitchFamily="49" charset="0"/>
              </a:rPr>
              <a:t>	Miller</a:t>
            </a:r>
          </a:p>
          <a:p>
            <a:r>
              <a:rPr lang="en-GB" sz="1200" b="1" dirty="0">
                <a:solidFill>
                  <a:schemeClr val="bg1"/>
                </a:solidFill>
                <a:latin typeface="Courier New" panose="02070309020205020404" pitchFamily="49" charset="0"/>
              </a:rPr>
              <a:t>Turner</a:t>
            </a:r>
          </a:p>
        </p:txBody>
      </p:sp>
      <p:cxnSp>
        <p:nvCxnSpPr>
          <p:cNvPr id="29" name="Straight Arrow Connector 28"/>
          <p:cNvCxnSpPr/>
          <p:nvPr/>
        </p:nvCxnSpPr>
        <p:spPr bwMode="auto">
          <a:xfrm flipV="1">
            <a:off x="1426079" y="5568915"/>
            <a:ext cx="747161" cy="635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p:nvPr/>
        </p:nvCxnSpPr>
        <p:spPr bwMode="auto">
          <a:xfrm flipV="1">
            <a:off x="2843808" y="5568915"/>
            <a:ext cx="747161" cy="635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p:nvPr/>
        </p:nvCxnSpPr>
        <p:spPr bwMode="auto">
          <a:xfrm flipV="1">
            <a:off x="4211960" y="5568915"/>
            <a:ext cx="747161" cy="635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p:cNvCxnSpPr/>
          <p:nvPr/>
        </p:nvCxnSpPr>
        <p:spPr bwMode="auto">
          <a:xfrm flipV="1">
            <a:off x="5697047" y="5568915"/>
            <a:ext cx="747161" cy="635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35"/>
          <p:cNvCxnSpPr/>
          <p:nvPr/>
        </p:nvCxnSpPr>
        <p:spPr bwMode="auto">
          <a:xfrm flipV="1">
            <a:off x="7137207" y="5568915"/>
            <a:ext cx="747161" cy="635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p:cNvCxnSpPr/>
          <p:nvPr/>
        </p:nvCxnSpPr>
        <p:spPr bwMode="auto">
          <a:xfrm flipH="1">
            <a:off x="1426079" y="5784939"/>
            <a:ext cx="769657" cy="1"/>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p:cNvCxnSpPr/>
          <p:nvPr/>
        </p:nvCxnSpPr>
        <p:spPr bwMode="auto">
          <a:xfrm flipH="1">
            <a:off x="2816728" y="5784940"/>
            <a:ext cx="747160" cy="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Arrow Connector 44"/>
          <p:cNvCxnSpPr/>
          <p:nvPr/>
        </p:nvCxnSpPr>
        <p:spPr bwMode="auto">
          <a:xfrm flipH="1">
            <a:off x="4211960" y="5784939"/>
            <a:ext cx="769657" cy="1"/>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Arrow Connector 45"/>
          <p:cNvCxnSpPr/>
          <p:nvPr/>
        </p:nvCxnSpPr>
        <p:spPr bwMode="auto">
          <a:xfrm flipH="1">
            <a:off x="5724129" y="5784940"/>
            <a:ext cx="699177" cy="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Arrow Connector 46"/>
          <p:cNvCxnSpPr/>
          <p:nvPr/>
        </p:nvCxnSpPr>
        <p:spPr bwMode="auto">
          <a:xfrm flipH="1">
            <a:off x="7164289" y="5784940"/>
            <a:ext cx="720079" cy="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Arrow Connector 47"/>
          <p:cNvCxnSpPr>
            <a:stCxn id="9" idx="3"/>
            <a:endCxn id="11" idx="0"/>
          </p:cNvCxnSpPr>
          <p:nvPr/>
        </p:nvCxnSpPr>
        <p:spPr bwMode="auto">
          <a:xfrm>
            <a:off x="5149529" y="3063444"/>
            <a:ext cx="1665967" cy="921295"/>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Arrow Connector 50"/>
          <p:cNvCxnSpPr>
            <a:stCxn id="9" idx="1"/>
            <a:endCxn id="10" idx="0"/>
          </p:cNvCxnSpPr>
          <p:nvPr/>
        </p:nvCxnSpPr>
        <p:spPr bwMode="auto">
          <a:xfrm flipH="1">
            <a:off x="2591048" y="3063444"/>
            <a:ext cx="1908944" cy="921295"/>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Arrow Connector 55"/>
          <p:cNvCxnSpPr>
            <a:endCxn id="16" idx="0"/>
          </p:cNvCxnSpPr>
          <p:nvPr/>
        </p:nvCxnSpPr>
        <p:spPr bwMode="auto">
          <a:xfrm>
            <a:off x="7186784" y="4137139"/>
            <a:ext cx="1068840" cy="1330151"/>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Arrow Connector 58"/>
          <p:cNvCxnSpPr>
            <a:stCxn id="11" idx="3"/>
            <a:endCxn id="14" idx="0"/>
          </p:cNvCxnSpPr>
          <p:nvPr/>
        </p:nvCxnSpPr>
        <p:spPr bwMode="auto">
          <a:xfrm flipH="1">
            <a:off x="6794562" y="4307905"/>
            <a:ext cx="392222" cy="1067052"/>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Arrow Connector 61"/>
          <p:cNvCxnSpPr>
            <a:endCxn id="15" idx="0"/>
          </p:cNvCxnSpPr>
          <p:nvPr/>
        </p:nvCxnSpPr>
        <p:spPr bwMode="auto">
          <a:xfrm flipH="1">
            <a:off x="5354402" y="4488795"/>
            <a:ext cx="1089806" cy="978495"/>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Arrow Connector 64"/>
          <p:cNvCxnSpPr>
            <a:endCxn id="17" idx="0"/>
          </p:cNvCxnSpPr>
          <p:nvPr/>
        </p:nvCxnSpPr>
        <p:spPr bwMode="auto">
          <a:xfrm>
            <a:off x="2915816" y="4137139"/>
            <a:ext cx="972841" cy="1330151"/>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Arrow Connector 68"/>
          <p:cNvCxnSpPr>
            <a:stCxn id="10" idx="3"/>
            <a:endCxn id="13" idx="0"/>
          </p:cNvCxnSpPr>
          <p:nvPr/>
        </p:nvCxnSpPr>
        <p:spPr bwMode="auto">
          <a:xfrm flipH="1">
            <a:off x="2520569" y="4307905"/>
            <a:ext cx="395247" cy="1067052"/>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Arrow Connector 71"/>
          <p:cNvCxnSpPr>
            <a:endCxn id="12" idx="0"/>
          </p:cNvCxnSpPr>
          <p:nvPr/>
        </p:nvCxnSpPr>
        <p:spPr bwMode="auto">
          <a:xfrm flipH="1">
            <a:off x="1101311" y="4631070"/>
            <a:ext cx="1440011" cy="84257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Curved Connector 75"/>
          <p:cNvCxnSpPr>
            <a:stCxn id="9" idx="3"/>
            <a:endCxn id="10" idx="0"/>
          </p:cNvCxnSpPr>
          <p:nvPr/>
        </p:nvCxnSpPr>
        <p:spPr bwMode="auto">
          <a:xfrm flipH="1">
            <a:off x="2591048" y="3063444"/>
            <a:ext cx="2558481" cy="921295"/>
          </a:xfrm>
          <a:prstGeom prst="curvedConnector4">
            <a:avLst>
              <a:gd name="adj1" fmla="val 100234"/>
              <a:gd name="adj2" fmla="val 62528"/>
            </a:avLst>
          </a:prstGeom>
          <a:noFill/>
          <a:ln w="38100" cap="flat" cmpd="sng" algn="ctr">
            <a:solidFill>
              <a:srgbClr val="FFFF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Curved Connector 81"/>
          <p:cNvCxnSpPr>
            <a:stCxn id="10" idx="1"/>
            <a:endCxn id="13" idx="3"/>
          </p:cNvCxnSpPr>
          <p:nvPr/>
        </p:nvCxnSpPr>
        <p:spPr bwMode="auto">
          <a:xfrm rot="10800000" flipH="1" flipV="1">
            <a:off x="2266279" y="4307905"/>
            <a:ext cx="579058" cy="1390218"/>
          </a:xfrm>
          <a:prstGeom prst="curvedConnector5">
            <a:avLst>
              <a:gd name="adj1" fmla="val -39478"/>
              <a:gd name="adj2" fmla="val 50000"/>
              <a:gd name="adj3" fmla="val 139478"/>
            </a:avLst>
          </a:prstGeom>
          <a:noFill/>
          <a:ln w="38100" cap="flat" cmpd="sng" algn="ctr">
            <a:solidFill>
              <a:srgbClr val="FFFF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Curved Connector 48"/>
          <p:cNvCxnSpPr>
            <a:stCxn id="13" idx="0"/>
            <a:endCxn id="12" idx="2"/>
          </p:cNvCxnSpPr>
          <p:nvPr/>
        </p:nvCxnSpPr>
        <p:spPr bwMode="auto">
          <a:xfrm rot="16200000" flipH="1" flipV="1">
            <a:off x="1530766" y="4945502"/>
            <a:ext cx="560348" cy="1419258"/>
          </a:xfrm>
          <a:prstGeom prst="curvedConnector5">
            <a:avLst>
              <a:gd name="adj1" fmla="val -40796"/>
              <a:gd name="adj2" fmla="val 50000"/>
              <a:gd name="adj3" fmla="val 140796"/>
            </a:avLst>
          </a:prstGeom>
          <a:noFill/>
          <a:ln w="38100" cap="flat" cmpd="sng" algn="ctr">
            <a:solidFill>
              <a:srgbClr val="FFFF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776542" y="5473640"/>
            <a:ext cx="649537" cy="461665"/>
          </a:xfrm>
          <a:prstGeom prst="rect">
            <a:avLst/>
          </a:prstGeom>
          <a:solidFill>
            <a:srgbClr val="FFFFFF"/>
          </a:solidFill>
        </p:spPr>
        <p:txBody>
          <a:bodyPr wrap="none" rtlCol="0" anchor="ctr" anchorCtr="1">
            <a:spAutoFit/>
          </a:bodyPr>
          <a:lstStyle/>
          <a:p>
            <a:r>
              <a:rPr lang="en-GB" sz="1200" b="1" dirty="0">
                <a:solidFill>
                  <a:schemeClr val="bg1"/>
                </a:solidFill>
                <a:latin typeface="Courier New" panose="02070309020205020404" pitchFamily="49" charset="0"/>
              </a:rPr>
              <a:t>Adams</a:t>
            </a:r>
          </a:p>
          <a:p>
            <a:r>
              <a:rPr lang="en-GB" sz="1200" b="1" dirty="0" smtClean="0">
                <a:solidFill>
                  <a:schemeClr val="bg1"/>
                </a:solidFill>
                <a:latin typeface="Courier New" panose="02070309020205020404" pitchFamily="49" charset="0"/>
              </a:rPr>
              <a:t>Allen</a:t>
            </a:r>
            <a:endParaRPr lang="en-GB" sz="1200" b="1" dirty="0">
              <a:solidFill>
                <a:schemeClr val="bg1"/>
              </a:solidFill>
              <a:latin typeface="Courier New" panose="02070309020205020404" pitchFamily="49" charset="0"/>
            </a:endParaRPr>
          </a:p>
        </p:txBody>
      </p:sp>
      <p:sp>
        <p:nvSpPr>
          <p:cNvPr id="13" name="TextBox 12"/>
          <p:cNvSpPr txBox="1"/>
          <p:nvPr/>
        </p:nvSpPr>
        <p:spPr>
          <a:xfrm>
            <a:off x="2195800" y="5374957"/>
            <a:ext cx="649537" cy="646331"/>
          </a:xfrm>
          <a:prstGeom prst="rect">
            <a:avLst/>
          </a:prstGeom>
          <a:solidFill>
            <a:srgbClr val="FFFFFF"/>
          </a:solidFill>
        </p:spPr>
        <p:txBody>
          <a:bodyPr wrap="none" rtlCol="0" anchor="ctr" anchorCtr="1">
            <a:spAutoFit/>
          </a:bodyPr>
          <a:lstStyle/>
          <a:p>
            <a:r>
              <a:rPr lang="en-GB" sz="1200" b="1" dirty="0">
                <a:solidFill>
                  <a:schemeClr val="bg1"/>
                </a:solidFill>
                <a:latin typeface="Courier New" panose="02070309020205020404" pitchFamily="49" charset="0"/>
              </a:rPr>
              <a:t>Blake</a:t>
            </a:r>
          </a:p>
          <a:p>
            <a:r>
              <a:rPr lang="en-GB" sz="1200" b="1" dirty="0">
                <a:solidFill>
                  <a:schemeClr val="bg1"/>
                </a:solidFill>
                <a:latin typeface="Courier New" panose="02070309020205020404" pitchFamily="49" charset="0"/>
              </a:rPr>
              <a:t>Clark</a:t>
            </a:r>
          </a:p>
          <a:p>
            <a:r>
              <a:rPr lang="en-GB" sz="1200" b="1" dirty="0" smtClean="0">
                <a:solidFill>
                  <a:schemeClr val="bg1"/>
                </a:solidFill>
                <a:latin typeface="Courier New" panose="02070309020205020404" pitchFamily="49" charset="0"/>
              </a:rPr>
              <a:t>Ford</a:t>
            </a:r>
            <a:endParaRPr lang="en-GB" sz="1200" b="1" dirty="0">
              <a:solidFill>
                <a:schemeClr val="bg1"/>
              </a:solidFill>
              <a:latin typeface="Courier New" panose="02070309020205020404" pitchFamily="49" charset="0"/>
            </a:endParaRPr>
          </a:p>
        </p:txBody>
      </p:sp>
      <p:sp>
        <p:nvSpPr>
          <p:cNvPr id="17" name="TextBox 16"/>
          <p:cNvSpPr txBox="1"/>
          <p:nvPr/>
        </p:nvSpPr>
        <p:spPr>
          <a:xfrm>
            <a:off x="3563888" y="5467290"/>
            <a:ext cx="649537" cy="461665"/>
          </a:xfrm>
          <a:prstGeom prst="rect">
            <a:avLst/>
          </a:prstGeom>
          <a:solidFill>
            <a:srgbClr val="FFFFFF"/>
          </a:solidFill>
        </p:spPr>
        <p:txBody>
          <a:bodyPr wrap="none" rtlCol="0" anchor="ctr" anchorCtr="1">
            <a:spAutoFit/>
          </a:bodyPr>
          <a:lstStyle/>
          <a:p>
            <a:r>
              <a:rPr lang="en-GB" sz="1200" b="1" dirty="0">
                <a:solidFill>
                  <a:schemeClr val="bg1"/>
                </a:solidFill>
                <a:latin typeface="Courier New" panose="02070309020205020404" pitchFamily="49" charset="0"/>
              </a:rPr>
              <a:t>James</a:t>
            </a:r>
          </a:p>
          <a:p>
            <a:r>
              <a:rPr lang="en-GB" sz="1200" b="1" dirty="0">
                <a:solidFill>
                  <a:schemeClr val="bg1"/>
                </a:solidFill>
                <a:latin typeface="Courier New" panose="02070309020205020404" pitchFamily="49" charset="0"/>
              </a:rPr>
              <a:t>Jones</a:t>
            </a:r>
          </a:p>
        </p:txBody>
      </p:sp>
      <p:sp>
        <p:nvSpPr>
          <p:cNvPr id="16" name="TextBox 15"/>
          <p:cNvSpPr txBox="1"/>
          <p:nvPr/>
        </p:nvSpPr>
        <p:spPr>
          <a:xfrm>
            <a:off x="7884368" y="5467290"/>
            <a:ext cx="742511" cy="461665"/>
          </a:xfrm>
          <a:prstGeom prst="rect">
            <a:avLst/>
          </a:prstGeom>
          <a:solidFill>
            <a:srgbClr val="FFFFFF"/>
          </a:solidFill>
        </p:spPr>
        <p:txBody>
          <a:bodyPr wrap="none" rtlCol="0" anchor="ctr" anchorCtr="1">
            <a:spAutoFit/>
          </a:bodyPr>
          <a:lstStyle/>
          <a:p>
            <a:r>
              <a:rPr lang="en-GB" sz="1200" b="1" dirty="0">
                <a:solidFill>
                  <a:schemeClr val="bg1"/>
                </a:solidFill>
                <a:latin typeface="Courier New" panose="02070309020205020404" pitchFamily="49" charset="0"/>
              </a:rPr>
              <a:t>Turner</a:t>
            </a:r>
          </a:p>
          <a:p>
            <a:r>
              <a:rPr lang="en-GB" sz="1200" b="1" dirty="0">
                <a:solidFill>
                  <a:schemeClr val="bg1"/>
                </a:solidFill>
                <a:latin typeface="Courier New" panose="02070309020205020404" pitchFamily="49" charset="0"/>
              </a:rPr>
              <a:t>Ward</a:t>
            </a:r>
          </a:p>
        </p:txBody>
      </p:sp>
      <p:sp>
        <p:nvSpPr>
          <p:cNvPr id="14" name="TextBox 13"/>
          <p:cNvSpPr txBox="1"/>
          <p:nvPr/>
        </p:nvSpPr>
        <p:spPr>
          <a:xfrm>
            <a:off x="6423306" y="5374957"/>
            <a:ext cx="742511" cy="646331"/>
          </a:xfrm>
          <a:prstGeom prst="rect">
            <a:avLst/>
          </a:prstGeom>
          <a:solidFill>
            <a:srgbClr val="FFFFFF"/>
          </a:solidFill>
        </p:spPr>
        <p:txBody>
          <a:bodyPr wrap="none" rtlCol="0" anchor="ctr" anchorCtr="1">
            <a:spAutoFit/>
          </a:bodyPr>
          <a:lstStyle/>
          <a:p>
            <a:r>
              <a:rPr lang="en-GB" sz="1200" b="1" dirty="0">
                <a:solidFill>
                  <a:schemeClr val="bg1"/>
                </a:solidFill>
                <a:latin typeface="Courier New" panose="02070309020205020404" pitchFamily="49" charset="0"/>
              </a:rPr>
              <a:t>Miller</a:t>
            </a:r>
          </a:p>
          <a:p>
            <a:r>
              <a:rPr lang="en-GB" sz="1200" b="1" dirty="0">
                <a:solidFill>
                  <a:schemeClr val="bg1"/>
                </a:solidFill>
                <a:latin typeface="Courier New" panose="02070309020205020404" pitchFamily="49" charset="0"/>
              </a:rPr>
              <a:t>Scott</a:t>
            </a:r>
          </a:p>
          <a:p>
            <a:r>
              <a:rPr lang="en-GB" sz="1200" b="1" dirty="0" smtClean="0">
                <a:solidFill>
                  <a:schemeClr val="bg1"/>
                </a:solidFill>
                <a:latin typeface="Courier New" panose="02070309020205020404" pitchFamily="49" charset="0"/>
              </a:rPr>
              <a:t>Smith</a:t>
            </a:r>
            <a:endParaRPr lang="en-GB" sz="1200" b="1" dirty="0">
              <a:solidFill>
                <a:schemeClr val="bg1"/>
              </a:solidFill>
              <a:latin typeface="Courier New" panose="02070309020205020404" pitchFamily="49" charset="0"/>
            </a:endParaRPr>
          </a:p>
        </p:txBody>
      </p:sp>
      <p:sp>
        <p:nvSpPr>
          <p:cNvPr id="15" name="TextBox 14"/>
          <p:cNvSpPr txBox="1"/>
          <p:nvPr/>
        </p:nvSpPr>
        <p:spPr>
          <a:xfrm>
            <a:off x="4983146" y="5467290"/>
            <a:ext cx="742511" cy="461665"/>
          </a:xfrm>
          <a:prstGeom prst="rect">
            <a:avLst/>
          </a:prstGeom>
          <a:solidFill>
            <a:srgbClr val="FFFFFF"/>
          </a:solidFill>
        </p:spPr>
        <p:txBody>
          <a:bodyPr wrap="none" rtlCol="0" anchor="ctr" anchorCtr="1">
            <a:spAutoFit/>
          </a:bodyPr>
          <a:lstStyle/>
          <a:p>
            <a:r>
              <a:rPr lang="en-GB" sz="1200" b="1" dirty="0">
                <a:solidFill>
                  <a:schemeClr val="bg1"/>
                </a:solidFill>
                <a:latin typeface="Courier New" panose="02070309020205020404" pitchFamily="49" charset="0"/>
              </a:rPr>
              <a:t>King</a:t>
            </a:r>
          </a:p>
          <a:p>
            <a:r>
              <a:rPr lang="en-GB" sz="1200" b="1" dirty="0" smtClean="0">
                <a:solidFill>
                  <a:schemeClr val="bg1"/>
                </a:solidFill>
                <a:latin typeface="Courier New" panose="02070309020205020404" pitchFamily="49" charset="0"/>
              </a:rPr>
              <a:t>Martin</a:t>
            </a:r>
            <a:endParaRPr lang="en-GB" sz="1200" b="1" dirty="0">
              <a:solidFill>
                <a:schemeClr val="bg1"/>
              </a:solidFill>
              <a:latin typeface="Courier New" panose="02070309020205020404" pitchFamily="49" charset="0"/>
            </a:endParaRPr>
          </a:p>
        </p:txBody>
      </p:sp>
      <p:sp>
        <p:nvSpPr>
          <p:cNvPr id="2" name="Text Placeholder 1"/>
          <p:cNvSpPr>
            <a:spLocks noGrp="1"/>
          </p:cNvSpPr>
          <p:nvPr>
            <p:ph type="body" idx="4294967295"/>
          </p:nvPr>
        </p:nvSpPr>
        <p:spPr/>
        <p:txBody>
          <a:bodyPr/>
          <a:lstStyle/>
          <a:p>
            <a:r>
              <a:rPr lang="en-GB" dirty="0" smtClean="0">
                <a:solidFill>
                  <a:srgbClr val="92D050"/>
                </a:solidFill>
                <a:latin typeface="Lucida Console" panose="020B0609040504020204" pitchFamily="49" charset="0"/>
              </a:rPr>
              <a:t>/*+INDEX_DESC()*/</a:t>
            </a:r>
            <a:r>
              <a:rPr lang="en-GB" dirty="0" smtClean="0"/>
              <a:t> hint</a:t>
            </a:r>
            <a:endParaRPr lang="en-GB" dirty="0"/>
          </a:p>
        </p:txBody>
      </p:sp>
    </p:spTree>
    <p:custDataLst>
      <p:tags r:id="rId1"/>
    </p:custDataLst>
    <p:extLst>
      <p:ext uri="{BB962C8B-B14F-4D97-AF65-F5344CB8AC3E}">
        <p14:creationId xmlns:p14="http://schemas.microsoft.com/office/powerpoint/2010/main" val="3591715101"/>
      </p:ext>
    </p:extLst>
  </p:cSld>
  <p:clrMapOvr>
    <a:masterClrMapping/>
  </p:clrMapOvr>
  <p:transition advTm="339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set>
                                      <p:cBhvr override="childStyle">
                                        <p:cTn dur="1" fill="hold" display="0" masterRel="nextClick" afterEffect="1"/>
                                        <p:tgtEl>
                                          <p:spTgt spid="2">
                                            <p:txEl>
                                              <p:pRg st="0" end="0"/>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wipe(up)">
                                      <p:cBhvr>
                                        <p:cTn id="11" dur="500"/>
                                        <p:tgtEl>
                                          <p:spTgt spid="7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wipe(up)">
                                      <p:cBhvr>
                                        <p:cTn id="16" dur="500"/>
                                        <p:tgtEl>
                                          <p:spTgt spid="8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right)">
                                      <p:cBhvr>
                                        <p:cTn id="2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Consumer Group Mapping</a:t>
            </a:r>
            <a:endParaRPr lang="en-GB" dirty="0"/>
          </a:p>
        </p:txBody>
      </p:sp>
      <p:sp>
        <p:nvSpPr>
          <p:cNvPr id="3" name="Content Placeholder 2"/>
          <p:cNvSpPr>
            <a:spLocks noGrp="1"/>
          </p:cNvSpPr>
          <p:nvPr>
            <p:ph idx="1"/>
          </p:nvPr>
        </p:nvSpPr>
        <p:spPr/>
        <p:txBody>
          <a:bodyPr>
            <a:noAutofit/>
          </a:bodyPr>
          <a:lstStyle/>
          <a:p>
            <a:pPr marL="0" indent="0">
              <a:buNone/>
            </a:pPr>
            <a:r>
              <a:rPr lang="en-GB" sz="1800" dirty="0">
                <a:solidFill>
                  <a:schemeClr val="accent1"/>
                </a:solidFill>
                <a:latin typeface="Lucida Console" panose="020B0609040504020204" pitchFamily="49" charset="0"/>
              </a:rPr>
              <a:t>BEGIN</a:t>
            </a:r>
          </a:p>
          <a:p>
            <a:pPr marL="0" indent="0">
              <a:buNone/>
            </a:pPr>
            <a:r>
              <a:rPr lang="en-GB" sz="1800" dirty="0">
                <a:solidFill>
                  <a:schemeClr val="accent1"/>
                </a:solidFill>
                <a:latin typeface="Lucida Console" panose="020B0609040504020204" pitchFamily="49" charset="0"/>
              </a:rPr>
              <a:t>  DBMS_RESOURCE_MANAGER.CREATE_PENDING_AREA();</a:t>
            </a:r>
          </a:p>
          <a:p>
            <a:pPr marL="0" indent="0">
              <a:buNone/>
            </a:pPr>
            <a:r>
              <a:rPr lang="en-GB" sz="1800" dirty="0">
                <a:solidFill>
                  <a:schemeClr val="accent1"/>
                </a:solidFill>
                <a:latin typeface="Lucida Console" panose="020B0609040504020204" pitchFamily="49" charset="0"/>
              </a:rPr>
              <a:t> </a:t>
            </a:r>
          </a:p>
          <a:p>
            <a:pPr marL="0" indent="0">
              <a:buNone/>
            </a:pPr>
            <a:r>
              <a:rPr lang="en-GB" sz="1800" dirty="0">
                <a:solidFill>
                  <a:schemeClr val="accent1"/>
                </a:solidFill>
                <a:latin typeface="Lucida Console" panose="020B0609040504020204" pitchFamily="49" charset="0"/>
              </a:rPr>
              <a:t>  DBMS_RESOURCE_MANAGER.SET_CONSUMER_GROUP_MAPPING</a:t>
            </a:r>
          </a:p>
          <a:p>
            <a:pPr marL="0" indent="0">
              <a:buNone/>
            </a:pPr>
            <a:r>
              <a:rPr lang="en-GB" sz="1800" dirty="0">
                <a:solidFill>
                  <a:schemeClr val="accent1"/>
                </a:solidFill>
                <a:latin typeface="Lucida Console" panose="020B0609040504020204" pitchFamily="49" charset="0"/>
              </a:rPr>
              <a:t>  (attribute      =&gt; 'MODULE_NAME'</a:t>
            </a:r>
          </a:p>
          <a:p>
            <a:pPr marL="0" indent="0">
              <a:buNone/>
            </a:pPr>
            <a:r>
              <a:rPr lang="en-GB" sz="1800" dirty="0">
                <a:solidFill>
                  <a:schemeClr val="accent1"/>
                </a:solidFill>
                <a:latin typeface="Lucida Console" panose="020B0609040504020204" pitchFamily="49" charset="0"/>
              </a:rPr>
              <a:t>  ,value          =&gt; 'PROCESSMONITOR'</a:t>
            </a:r>
          </a:p>
          <a:p>
            <a:pPr marL="0" indent="0">
              <a:buNone/>
            </a:pPr>
            <a:r>
              <a:rPr lang="en-GB" sz="1800" dirty="0">
                <a:solidFill>
                  <a:schemeClr val="accent1"/>
                </a:solidFill>
                <a:latin typeface="Lucida Console" panose="020B0609040504020204" pitchFamily="49" charset="0"/>
              </a:rPr>
              <a:t>  ,</a:t>
            </a:r>
            <a:r>
              <a:rPr lang="en-GB" sz="1800" dirty="0" err="1">
                <a:solidFill>
                  <a:schemeClr val="accent1"/>
                </a:solidFill>
                <a:latin typeface="Lucida Console" panose="020B0609040504020204" pitchFamily="49" charset="0"/>
              </a:rPr>
              <a:t>consumer_group</a:t>
            </a:r>
            <a:r>
              <a:rPr lang="en-GB" sz="1800" dirty="0">
                <a:solidFill>
                  <a:schemeClr val="accent1"/>
                </a:solidFill>
                <a:latin typeface="Lucida Console" panose="020B0609040504020204" pitchFamily="49" charset="0"/>
              </a:rPr>
              <a:t> =&gt; 'SYS_GROUP'); </a:t>
            </a:r>
          </a:p>
          <a:p>
            <a:pPr marL="0" indent="0">
              <a:buNone/>
            </a:pPr>
            <a:endParaRPr lang="en-GB" sz="1800" dirty="0">
              <a:solidFill>
                <a:schemeClr val="accent1"/>
              </a:solidFill>
              <a:latin typeface="Lucida Console" panose="020B0609040504020204" pitchFamily="49" charset="0"/>
            </a:endParaRPr>
          </a:p>
          <a:p>
            <a:pPr marL="0" indent="0">
              <a:buNone/>
            </a:pPr>
            <a:r>
              <a:rPr lang="en-GB" sz="1800" dirty="0" smtClean="0">
                <a:solidFill>
                  <a:schemeClr val="accent1"/>
                </a:solidFill>
                <a:latin typeface="Lucida Console" panose="020B0609040504020204" pitchFamily="49" charset="0"/>
              </a:rPr>
              <a:t>  </a:t>
            </a:r>
            <a:r>
              <a:rPr lang="en-GB" sz="1800" dirty="0">
                <a:solidFill>
                  <a:schemeClr val="accent1"/>
                </a:solidFill>
                <a:latin typeface="Lucida Console" panose="020B0609040504020204" pitchFamily="49" charset="0"/>
              </a:rPr>
              <a:t>DBMS_RESOURCE_MANAGER.SUBMIT_PENDING_AREA();</a:t>
            </a:r>
          </a:p>
          <a:p>
            <a:pPr marL="0" indent="0">
              <a:buNone/>
            </a:pPr>
            <a:r>
              <a:rPr lang="en-GB" sz="1800" dirty="0">
                <a:solidFill>
                  <a:schemeClr val="accent1"/>
                </a:solidFill>
                <a:latin typeface="Lucida Console" panose="020B0609040504020204" pitchFamily="49" charset="0"/>
              </a:rPr>
              <a:t>END;</a:t>
            </a:r>
          </a:p>
          <a:p>
            <a:pPr marL="0" indent="0">
              <a:buNone/>
            </a:pPr>
            <a:r>
              <a:rPr lang="en-GB" sz="1800" dirty="0">
                <a:solidFill>
                  <a:schemeClr val="accent1"/>
                </a:solidFill>
                <a:latin typeface="Lucida Console" panose="020B0609040504020204" pitchFamily="49" charset="0"/>
              </a:rPr>
              <a:t>/</a:t>
            </a: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100</a:t>
            </a:fld>
            <a:endParaRPr lang="en-US" altLang="en-US"/>
          </a:p>
        </p:txBody>
      </p:sp>
    </p:spTree>
    <p:extLst>
      <p:ext uri="{BB962C8B-B14F-4D97-AF65-F5344CB8AC3E}">
        <p14:creationId xmlns:p14="http://schemas.microsoft.com/office/powerpoint/2010/main" val="1331385382"/>
      </p:ext>
    </p:extLst>
  </p:cSld>
  <p:clrMapOvr>
    <a:masterClrMapping/>
  </p:clrMapOvr>
  <p:transition advTm="69077"/>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Consumer Group Mapping Priority</a:t>
            </a:r>
            <a:endParaRPr lang="en-GB" dirty="0"/>
          </a:p>
        </p:txBody>
      </p:sp>
      <p:sp>
        <p:nvSpPr>
          <p:cNvPr id="3" name="Content Placeholder 2"/>
          <p:cNvSpPr>
            <a:spLocks noGrp="1"/>
          </p:cNvSpPr>
          <p:nvPr>
            <p:ph idx="1"/>
          </p:nvPr>
        </p:nvSpPr>
        <p:spPr/>
        <p:txBody>
          <a:bodyPr>
            <a:noAutofit/>
          </a:bodyPr>
          <a:lstStyle/>
          <a:p>
            <a:pPr marL="0" indent="0">
              <a:buNone/>
            </a:pPr>
            <a:r>
              <a:rPr lang="en-GB" sz="1600" dirty="0">
                <a:solidFill>
                  <a:schemeClr val="accent1"/>
                </a:solidFill>
                <a:latin typeface="Lucida Console" panose="020B0609040504020204" pitchFamily="49" charset="0"/>
              </a:rPr>
              <a:t>BEGIN</a:t>
            </a:r>
          </a:p>
          <a:p>
            <a:pPr marL="0" indent="0">
              <a:buNone/>
            </a:pPr>
            <a:r>
              <a:rPr lang="en-GB" sz="1600" dirty="0">
                <a:solidFill>
                  <a:schemeClr val="accent1"/>
                </a:solidFill>
                <a:latin typeface="Lucida Console" panose="020B0609040504020204" pitchFamily="49" charset="0"/>
              </a:rPr>
              <a:t>  </a:t>
            </a:r>
            <a:r>
              <a:rPr lang="en-GB" sz="1600" dirty="0" err="1">
                <a:solidFill>
                  <a:schemeClr val="accent1"/>
                </a:solidFill>
                <a:latin typeface="Lucida Console" panose="020B0609040504020204" pitchFamily="49" charset="0"/>
              </a:rPr>
              <a:t>DBMS_RESOURCE_MANAGER.set_consumer_group_mapping_pri</a:t>
            </a:r>
            <a:r>
              <a:rPr lang="en-GB" sz="1600" dirty="0">
                <a:solidFill>
                  <a:schemeClr val="accent1"/>
                </a:solidFill>
                <a:latin typeface="Lucida Console" panose="020B0609040504020204" pitchFamily="49" charset="0"/>
              </a:rPr>
              <a:t> (</a:t>
            </a:r>
          </a:p>
          <a:p>
            <a:pPr marL="0" indent="0">
              <a:buNone/>
            </a:pPr>
            <a:r>
              <a:rPr lang="en-GB" sz="1600" dirty="0">
                <a:solidFill>
                  <a:schemeClr val="accent1"/>
                </a:solidFill>
                <a:latin typeface="Lucida Console" panose="020B0609040504020204" pitchFamily="49" charset="0"/>
              </a:rPr>
              <a:t>    explicit              =&gt; 1,</a:t>
            </a:r>
          </a:p>
          <a:p>
            <a:pPr marL="0" indent="0">
              <a:buNone/>
            </a:pPr>
            <a:r>
              <a:rPr lang="en-GB" sz="1600" dirty="0">
                <a:solidFill>
                  <a:schemeClr val="accent1"/>
                </a:solidFill>
                <a:latin typeface="Lucida Console" panose="020B0609040504020204" pitchFamily="49" charset="0"/>
              </a:rPr>
              <a:t>    </a:t>
            </a:r>
            <a:r>
              <a:rPr lang="en-GB" sz="1600" dirty="0" err="1">
                <a:solidFill>
                  <a:schemeClr val="accent1"/>
                </a:solidFill>
                <a:latin typeface="Lucida Console" panose="020B0609040504020204" pitchFamily="49" charset="0"/>
              </a:rPr>
              <a:t>oracle_user</a:t>
            </a:r>
            <a:r>
              <a:rPr lang="en-GB" sz="1600" dirty="0">
                <a:solidFill>
                  <a:schemeClr val="accent1"/>
                </a:solidFill>
                <a:latin typeface="Lucida Console" panose="020B0609040504020204" pitchFamily="49" charset="0"/>
              </a:rPr>
              <a:t>           =&gt; 2,</a:t>
            </a:r>
          </a:p>
          <a:p>
            <a:pPr marL="0" indent="0">
              <a:buNone/>
            </a:pPr>
            <a:r>
              <a:rPr lang="en-GB" sz="1600" dirty="0">
                <a:solidFill>
                  <a:schemeClr val="accent1"/>
                </a:solidFill>
                <a:latin typeface="Lucida Console" panose="020B0609040504020204" pitchFamily="49" charset="0"/>
              </a:rPr>
              <a:t>    </a:t>
            </a:r>
            <a:r>
              <a:rPr lang="en-GB" sz="1600" dirty="0" err="1">
                <a:solidFill>
                  <a:schemeClr val="accent1"/>
                </a:solidFill>
                <a:latin typeface="Lucida Console" panose="020B0609040504020204" pitchFamily="49" charset="0"/>
              </a:rPr>
              <a:t>service_name</a:t>
            </a:r>
            <a:r>
              <a:rPr lang="en-GB" sz="1600" dirty="0">
                <a:solidFill>
                  <a:schemeClr val="accent1"/>
                </a:solidFill>
                <a:latin typeface="Lucida Console" panose="020B0609040504020204" pitchFamily="49" charset="0"/>
              </a:rPr>
              <a:t>          =&gt; 3,</a:t>
            </a:r>
          </a:p>
          <a:p>
            <a:pPr marL="0" indent="0">
              <a:buNone/>
            </a:pPr>
            <a:r>
              <a:rPr lang="en-GB" sz="1600" dirty="0">
                <a:solidFill>
                  <a:schemeClr val="accent1"/>
                </a:solidFill>
                <a:latin typeface="Lucida Console" panose="020B0609040504020204" pitchFamily="49" charset="0"/>
              </a:rPr>
              <a:t>    </a:t>
            </a:r>
            <a:r>
              <a:rPr lang="en-GB" sz="1600" dirty="0" err="1">
                <a:solidFill>
                  <a:schemeClr val="accent1"/>
                </a:solidFill>
                <a:latin typeface="Lucida Console" panose="020B0609040504020204" pitchFamily="49" charset="0"/>
              </a:rPr>
              <a:t>client_os_user</a:t>
            </a:r>
            <a:r>
              <a:rPr lang="en-GB" sz="1600" dirty="0">
                <a:solidFill>
                  <a:schemeClr val="accent1"/>
                </a:solidFill>
                <a:latin typeface="Lucida Console" panose="020B0609040504020204" pitchFamily="49" charset="0"/>
              </a:rPr>
              <a:t>        =&gt; 4,</a:t>
            </a:r>
          </a:p>
          <a:p>
            <a:pPr marL="0" indent="0">
              <a:buNone/>
            </a:pPr>
            <a:r>
              <a:rPr lang="en-GB" sz="1600" dirty="0">
                <a:solidFill>
                  <a:schemeClr val="accent1"/>
                </a:solidFill>
                <a:latin typeface="Lucida Console" panose="020B0609040504020204" pitchFamily="49" charset="0"/>
              </a:rPr>
              <a:t>    </a:t>
            </a:r>
            <a:r>
              <a:rPr lang="en-GB" sz="1600" dirty="0" err="1">
                <a:solidFill>
                  <a:schemeClr val="accent1"/>
                </a:solidFill>
                <a:latin typeface="Lucida Console" panose="020B0609040504020204" pitchFamily="49" charset="0"/>
              </a:rPr>
              <a:t>client_program</a:t>
            </a:r>
            <a:r>
              <a:rPr lang="en-GB" sz="1600" dirty="0">
                <a:solidFill>
                  <a:schemeClr val="accent1"/>
                </a:solidFill>
                <a:latin typeface="Lucida Console" panose="020B0609040504020204" pitchFamily="49" charset="0"/>
              </a:rPr>
              <a:t>        =&gt; 5,</a:t>
            </a:r>
          </a:p>
          <a:p>
            <a:pPr marL="0" indent="0">
              <a:buNone/>
            </a:pPr>
            <a:r>
              <a:rPr lang="en-GB" sz="1600" dirty="0">
                <a:solidFill>
                  <a:schemeClr val="accent1"/>
                </a:solidFill>
                <a:latin typeface="Lucida Console" panose="020B0609040504020204" pitchFamily="49" charset="0"/>
              </a:rPr>
              <a:t>    </a:t>
            </a:r>
            <a:r>
              <a:rPr lang="en-GB" sz="1600" dirty="0" err="1">
                <a:solidFill>
                  <a:schemeClr val="accent1"/>
                </a:solidFill>
                <a:latin typeface="Lucida Console" panose="020B0609040504020204" pitchFamily="49" charset="0"/>
              </a:rPr>
              <a:t>client_machine</a:t>
            </a:r>
            <a:r>
              <a:rPr lang="en-GB" sz="1600" dirty="0">
                <a:solidFill>
                  <a:schemeClr val="accent1"/>
                </a:solidFill>
                <a:latin typeface="Lucida Console" panose="020B0609040504020204" pitchFamily="49" charset="0"/>
              </a:rPr>
              <a:t>        =&gt; 6,</a:t>
            </a:r>
          </a:p>
          <a:p>
            <a:pPr marL="0" indent="0">
              <a:buNone/>
            </a:pPr>
            <a:r>
              <a:rPr lang="en-GB" sz="1600" dirty="0" smtClean="0">
                <a:solidFill>
                  <a:schemeClr val="accent1"/>
                </a:solidFill>
                <a:latin typeface="Lucida Console" panose="020B0609040504020204" pitchFamily="49" charset="0"/>
              </a:rPr>
              <a:t>    </a:t>
            </a:r>
            <a:r>
              <a:rPr lang="en-GB" sz="1600" dirty="0" err="1" smtClean="0">
                <a:solidFill>
                  <a:schemeClr val="accent1"/>
                </a:solidFill>
                <a:latin typeface="Lucida Console" panose="020B0609040504020204" pitchFamily="49" charset="0"/>
              </a:rPr>
              <a:t>module_name_action</a:t>
            </a:r>
            <a:r>
              <a:rPr lang="en-GB" sz="1600" dirty="0" smtClean="0">
                <a:solidFill>
                  <a:schemeClr val="accent1"/>
                </a:solidFill>
                <a:latin typeface="Lucida Console" panose="020B0609040504020204" pitchFamily="49" charset="0"/>
              </a:rPr>
              <a:t>    </a:t>
            </a:r>
            <a:r>
              <a:rPr lang="en-GB" sz="1600" dirty="0">
                <a:solidFill>
                  <a:schemeClr val="accent1"/>
                </a:solidFill>
                <a:latin typeface="Lucida Console" panose="020B0609040504020204" pitchFamily="49" charset="0"/>
              </a:rPr>
              <a:t>=&gt; </a:t>
            </a:r>
            <a:r>
              <a:rPr lang="en-GB" sz="1600" dirty="0" smtClean="0">
                <a:solidFill>
                  <a:schemeClr val="accent1"/>
                </a:solidFill>
                <a:latin typeface="Lucida Console" panose="020B0609040504020204" pitchFamily="49" charset="0"/>
              </a:rPr>
              <a:t>7,</a:t>
            </a:r>
            <a:endParaRPr lang="en-GB" sz="1600" dirty="0">
              <a:solidFill>
                <a:schemeClr val="accent1"/>
              </a:solidFill>
              <a:latin typeface="Lucida Console" panose="020B0609040504020204" pitchFamily="49" charset="0"/>
            </a:endParaRPr>
          </a:p>
          <a:p>
            <a:pPr marL="0" indent="0">
              <a:buNone/>
            </a:pPr>
            <a:r>
              <a:rPr lang="en-GB" sz="1600" dirty="0" smtClean="0">
                <a:solidFill>
                  <a:schemeClr val="accent1"/>
                </a:solidFill>
                <a:latin typeface="Lucida Console" panose="020B0609040504020204" pitchFamily="49" charset="0"/>
              </a:rPr>
              <a:t>    </a:t>
            </a:r>
            <a:r>
              <a:rPr lang="en-GB" sz="1600" dirty="0" err="1">
                <a:solidFill>
                  <a:schemeClr val="accent1"/>
                </a:solidFill>
                <a:latin typeface="Lucida Console" panose="020B0609040504020204" pitchFamily="49" charset="0"/>
              </a:rPr>
              <a:t>module_name</a:t>
            </a:r>
            <a:r>
              <a:rPr lang="en-GB" sz="1600" dirty="0">
                <a:solidFill>
                  <a:schemeClr val="accent1"/>
                </a:solidFill>
                <a:latin typeface="Lucida Console" panose="020B0609040504020204" pitchFamily="49" charset="0"/>
              </a:rPr>
              <a:t>           =&gt; </a:t>
            </a:r>
            <a:r>
              <a:rPr lang="en-GB" sz="1600" dirty="0" smtClean="0">
                <a:solidFill>
                  <a:schemeClr val="accent1"/>
                </a:solidFill>
                <a:latin typeface="Lucida Console" panose="020B0609040504020204" pitchFamily="49" charset="0"/>
              </a:rPr>
              <a:t>8,</a:t>
            </a:r>
          </a:p>
          <a:p>
            <a:pPr marL="0" indent="0">
              <a:buNone/>
            </a:pPr>
            <a:r>
              <a:rPr lang="en-GB" sz="1600" dirty="0" smtClean="0">
                <a:solidFill>
                  <a:schemeClr val="accent1"/>
                </a:solidFill>
                <a:latin typeface="Lucida Console" panose="020B0609040504020204" pitchFamily="49" charset="0"/>
              </a:rPr>
              <a:t>    </a:t>
            </a:r>
            <a:r>
              <a:rPr lang="en-GB" sz="1600" dirty="0" err="1" smtClean="0">
                <a:solidFill>
                  <a:schemeClr val="accent1"/>
                </a:solidFill>
                <a:latin typeface="Lucida Console" panose="020B0609040504020204" pitchFamily="49" charset="0"/>
              </a:rPr>
              <a:t>service_module_action</a:t>
            </a:r>
            <a:r>
              <a:rPr lang="en-GB" sz="1600" dirty="0" smtClean="0">
                <a:solidFill>
                  <a:schemeClr val="accent1"/>
                </a:solidFill>
                <a:latin typeface="Lucida Console" panose="020B0609040504020204" pitchFamily="49" charset="0"/>
              </a:rPr>
              <a:t> </a:t>
            </a:r>
            <a:r>
              <a:rPr lang="en-GB" sz="1600" dirty="0">
                <a:solidFill>
                  <a:schemeClr val="accent1"/>
                </a:solidFill>
                <a:latin typeface="Lucida Console" panose="020B0609040504020204" pitchFamily="49" charset="0"/>
              </a:rPr>
              <a:t>=&gt; 9</a:t>
            </a:r>
            <a:r>
              <a:rPr lang="en-GB" sz="1600" dirty="0" smtClean="0">
                <a:solidFill>
                  <a:schemeClr val="accent1"/>
                </a:solidFill>
                <a:latin typeface="Lucida Console" panose="020B0609040504020204" pitchFamily="49" charset="0"/>
              </a:rPr>
              <a:t>,</a:t>
            </a:r>
            <a:endParaRPr lang="en-GB" sz="1600" dirty="0">
              <a:solidFill>
                <a:schemeClr val="accent1"/>
              </a:solidFill>
              <a:latin typeface="Lucida Console" panose="020B0609040504020204" pitchFamily="49" charset="0"/>
            </a:endParaRPr>
          </a:p>
          <a:p>
            <a:pPr marL="0" indent="0">
              <a:buNone/>
            </a:pPr>
            <a:r>
              <a:rPr lang="en-GB" sz="1600" dirty="0" smtClean="0">
                <a:solidFill>
                  <a:schemeClr val="accent1"/>
                </a:solidFill>
                <a:latin typeface="Lucida Console" panose="020B0609040504020204" pitchFamily="49" charset="0"/>
              </a:rPr>
              <a:t>    </a:t>
            </a:r>
            <a:r>
              <a:rPr lang="en-GB" sz="1600" dirty="0" err="1">
                <a:solidFill>
                  <a:schemeClr val="accent1"/>
                </a:solidFill>
                <a:latin typeface="Lucida Console" panose="020B0609040504020204" pitchFamily="49" charset="0"/>
              </a:rPr>
              <a:t>service_module</a:t>
            </a:r>
            <a:r>
              <a:rPr lang="en-GB" sz="1600" dirty="0">
                <a:solidFill>
                  <a:schemeClr val="accent1"/>
                </a:solidFill>
                <a:latin typeface="Lucida Console" panose="020B0609040504020204" pitchFamily="49" charset="0"/>
              </a:rPr>
              <a:t>        =&gt; </a:t>
            </a:r>
            <a:r>
              <a:rPr lang="en-GB" sz="1600" dirty="0" smtClean="0">
                <a:solidFill>
                  <a:schemeClr val="accent1"/>
                </a:solidFill>
                <a:latin typeface="Lucida Console" panose="020B0609040504020204" pitchFamily="49" charset="0"/>
              </a:rPr>
              <a:t>10</a:t>
            </a:r>
          </a:p>
          <a:p>
            <a:pPr marL="0" indent="0">
              <a:buNone/>
            </a:pPr>
            <a:r>
              <a:rPr lang="en-GB" sz="1600" dirty="0" smtClean="0">
                <a:solidFill>
                  <a:schemeClr val="accent1"/>
                </a:solidFill>
                <a:latin typeface="Lucida Console" panose="020B0609040504020204" pitchFamily="49" charset="0"/>
              </a:rPr>
              <a:t>  </a:t>
            </a:r>
            <a:r>
              <a:rPr lang="en-GB" sz="1600" dirty="0">
                <a:solidFill>
                  <a:schemeClr val="accent1"/>
                </a:solidFill>
                <a:latin typeface="Lucida Console" panose="020B0609040504020204" pitchFamily="49" charset="0"/>
              </a:rPr>
              <a:t>);</a:t>
            </a:r>
          </a:p>
          <a:p>
            <a:pPr marL="0" indent="0">
              <a:buNone/>
            </a:pPr>
            <a:r>
              <a:rPr lang="en-GB" sz="1600" dirty="0">
                <a:solidFill>
                  <a:schemeClr val="accent1"/>
                </a:solidFill>
                <a:latin typeface="Lucida Console" panose="020B0609040504020204" pitchFamily="49" charset="0"/>
              </a:rPr>
              <a:t>END;</a:t>
            </a:r>
          </a:p>
          <a:p>
            <a:pPr marL="0" indent="0">
              <a:buNone/>
            </a:pPr>
            <a:r>
              <a:rPr lang="en-GB" sz="1600" dirty="0" smtClean="0">
                <a:solidFill>
                  <a:schemeClr val="accent1"/>
                </a:solidFill>
                <a:latin typeface="Lucida Console" panose="020B0609040504020204" pitchFamily="49" charset="0"/>
              </a:rPr>
              <a:t>/</a:t>
            </a:r>
            <a:endParaRPr lang="en-GB" sz="1600" dirty="0">
              <a:solidFill>
                <a:schemeClr val="accent1"/>
              </a:solidFill>
              <a:latin typeface="Lucida Console" panose="020B0609040504020204" pitchFamily="49" charset="0"/>
            </a:endParaRP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101</a:t>
            </a:fld>
            <a:endParaRPr lang="en-US" altLang="en-US"/>
          </a:p>
        </p:txBody>
      </p:sp>
      <p:sp>
        <p:nvSpPr>
          <p:cNvPr id="7" name="AutoShape 10"/>
          <p:cNvSpPr>
            <a:spLocks noChangeArrowheads="1"/>
          </p:cNvSpPr>
          <p:nvPr/>
        </p:nvSpPr>
        <p:spPr bwMode="auto">
          <a:xfrm>
            <a:off x="6012160" y="4205471"/>
            <a:ext cx="2736850" cy="375281"/>
          </a:xfrm>
          <a:prstGeom prst="wedgeRoundRectCallout">
            <a:avLst>
              <a:gd name="adj1" fmla="val -103412"/>
              <a:gd name="adj2" fmla="val -401964"/>
              <a:gd name="adj3" fmla="val 16667"/>
            </a:avLst>
          </a:prstGeom>
          <a:solidFill>
            <a:schemeClr val="bg1"/>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spAutoFit/>
          </a:bodyP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a:spcBef>
                <a:spcPct val="0"/>
              </a:spcBef>
              <a:buClrTx/>
              <a:buFontTx/>
              <a:buNone/>
            </a:pPr>
            <a:r>
              <a:rPr lang="en-GB" altLang="en-US" sz="1600" dirty="0" smtClean="0">
                <a:solidFill>
                  <a:schemeClr val="tx2"/>
                </a:solidFill>
              </a:rPr>
              <a:t>Explicit must be priority 1</a:t>
            </a:r>
            <a:endParaRPr lang="en-GB" altLang="en-US" sz="1600" dirty="0">
              <a:solidFill>
                <a:schemeClr val="tx2"/>
              </a:solidFill>
            </a:endParaRPr>
          </a:p>
        </p:txBody>
      </p:sp>
    </p:spTree>
    <p:extLst>
      <p:ext uri="{BB962C8B-B14F-4D97-AF65-F5344CB8AC3E}">
        <p14:creationId xmlns:p14="http://schemas.microsoft.com/office/powerpoint/2010/main" val="2094776164"/>
      </p:ext>
    </p:extLst>
  </p:cSld>
  <p:clrMapOvr>
    <a:masterClrMapping/>
  </p:clrMapOvr>
  <p:transition advTm="6907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smtClean="0"/>
              <a:t>A good start, but need more granularity.</a:t>
            </a:r>
          </a:p>
          <a:p>
            <a:r>
              <a:rPr lang="en-GB" dirty="0" smtClean="0"/>
              <a:t>Specify consumer group by</a:t>
            </a:r>
          </a:p>
          <a:p>
            <a:pPr lvl="1"/>
            <a:r>
              <a:rPr lang="en-GB" dirty="0" smtClean="0"/>
              <a:t>Specific scheduled process</a:t>
            </a:r>
          </a:p>
          <a:p>
            <a:pPr lvl="1"/>
            <a:r>
              <a:rPr lang="en-GB" dirty="0" smtClean="0"/>
              <a:t>Application </a:t>
            </a:r>
            <a:r>
              <a:rPr lang="en-GB" dirty="0"/>
              <a:t>s</a:t>
            </a:r>
            <a:r>
              <a:rPr lang="en-GB" dirty="0" smtClean="0"/>
              <a:t>erver domain</a:t>
            </a:r>
          </a:p>
          <a:p>
            <a:pPr lvl="2"/>
            <a:r>
              <a:rPr lang="en-GB" dirty="0" err="1" smtClean="0"/>
              <a:t>Eg</a:t>
            </a:r>
            <a:r>
              <a:rPr lang="en-GB" dirty="0" smtClean="0"/>
              <a:t> PIA –v- IB –v- nVision</a:t>
            </a:r>
          </a:p>
          <a:p>
            <a:pPr lvl="2"/>
            <a:r>
              <a:rPr lang="en-GB" dirty="0" err="1" smtClean="0"/>
              <a:t>Eg</a:t>
            </a:r>
            <a:r>
              <a:rPr lang="en-GB" dirty="0" smtClean="0"/>
              <a:t>. Back office –v- Self Service</a:t>
            </a:r>
          </a:p>
          <a:p>
            <a:pPr lvl="1"/>
            <a:r>
              <a:rPr lang="en-GB" dirty="0" smtClean="0"/>
              <a:t>Useful on RAC</a:t>
            </a:r>
          </a:p>
          <a:p>
            <a:pPr lvl="1"/>
            <a:r>
              <a:rPr lang="en-GB" dirty="0" smtClean="0"/>
              <a:t>Essential on Multi-tenant</a:t>
            </a: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102</a:t>
            </a:fld>
            <a:endParaRPr lang="en-US" altLang="en-US"/>
          </a:p>
        </p:txBody>
      </p:sp>
    </p:spTree>
    <p:extLst>
      <p:ext uri="{BB962C8B-B14F-4D97-AF65-F5344CB8AC3E}">
        <p14:creationId xmlns:p14="http://schemas.microsoft.com/office/powerpoint/2010/main" val="2889449849"/>
      </p:ext>
    </p:extLst>
  </p:cSld>
  <p:clrMapOvr>
    <a:masterClrMapping/>
  </p:clrMapOvr>
  <p:transition advTm="83099"/>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i="1" dirty="0" smtClean="0">
                <a:solidFill>
                  <a:schemeClr val="tx2"/>
                </a:solidFill>
                <a:effectLst/>
                <a:latin typeface="+mj-lt"/>
                <a:ea typeface="+mj-ea"/>
                <a:cs typeface="+mj-cs"/>
              </a:rPr>
              <a:t>Performance Monitor enhancements</a:t>
            </a:r>
            <a:endParaRPr lang="en-GB" dirty="0"/>
          </a:p>
        </p:txBody>
      </p:sp>
      <p:sp>
        <p:nvSpPr>
          <p:cNvPr id="3" name="Content Placeholder 2"/>
          <p:cNvSpPr>
            <a:spLocks noGrp="1"/>
          </p:cNvSpPr>
          <p:nvPr>
            <p:ph idx="1"/>
          </p:nvPr>
        </p:nvSpPr>
        <p:spPr/>
        <p:txBody>
          <a:bodyPr/>
          <a:lstStyle/>
          <a:p>
            <a:r>
              <a:rPr lang="en-GB" dirty="0" smtClean="0"/>
              <a:t>Transaction history component search</a:t>
            </a:r>
          </a:p>
          <a:p>
            <a:pPr lvl="1"/>
            <a:r>
              <a:rPr lang="en-GB" dirty="0" smtClean="0"/>
              <a:t>Multiple systems</a:t>
            </a:r>
          </a:p>
          <a:p>
            <a:pPr lvl="1"/>
            <a:r>
              <a:rPr lang="en-GB" dirty="0" smtClean="0"/>
              <a:t>Multiple transaction types</a:t>
            </a:r>
          </a:p>
          <a:p>
            <a:r>
              <a:rPr lang="en-GB" dirty="0" smtClean="0"/>
              <a:t>Tuxedo Queuing reported</a:t>
            </a:r>
          </a:p>
          <a:p>
            <a:pPr lvl="1"/>
            <a:r>
              <a:rPr lang="en-GB" dirty="0" smtClean="0"/>
              <a:t>Fixed in 8.53?</a:t>
            </a:r>
          </a:p>
          <a:p>
            <a:r>
              <a:rPr lang="en-GB" dirty="0" smtClean="0"/>
              <a:t>Improvements to Archive/Purge process</a:t>
            </a:r>
          </a:p>
          <a:p>
            <a:r>
              <a:rPr lang="en-GB" dirty="0" smtClean="0"/>
              <a:t>JMX support for connection to OEM?</a:t>
            </a: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103</a:t>
            </a:fld>
            <a:endParaRPr lang="en-US" altLang="en-US"/>
          </a:p>
        </p:txBody>
      </p:sp>
    </p:spTree>
    <p:extLst>
      <p:ext uri="{BB962C8B-B14F-4D97-AF65-F5344CB8AC3E}">
        <p14:creationId xmlns:p14="http://schemas.microsoft.com/office/powerpoint/2010/main" val="1844103775"/>
      </p:ext>
    </p:extLst>
  </p:cSld>
  <p:clrMapOvr>
    <a:masterClrMapping/>
  </p:clrMapOvr>
  <p:transition advTm="94084"/>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104</a:t>
            </a:fld>
            <a:endParaRPr lang="en-US" alt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r="23160" b="20548"/>
          <a:stretch/>
        </p:blipFill>
        <p:spPr bwMode="auto">
          <a:xfrm>
            <a:off x="0" y="579191"/>
            <a:ext cx="9144000" cy="531834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3223215"/>
      </p:ext>
    </p:extLst>
  </p:cSld>
  <p:clrMapOvr>
    <a:masterClrMapping/>
  </p:clrMapOvr>
  <p:transition advTm="11250"/>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i="1" dirty="0" err="1" smtClean="0">
                <a:solidFill>
                  <a:schemeClr val="tx2"/>
                </a:solidFill>
                <a:effectLst/>
                <a:latin typeface="+mj-lt"/>
                <a:ea typeface="+mj-ea"/>
                <a:cs typeface="+mj-cs"/>
              </a:rPr>
              <a:t>EnableAEMonitoring</a:t>
            </a:r>
            <a:endParaRPr lang="en-GB" dirty="0"/>
          </a:p>
        </p:txBody>
      </p:sp>
      <p:sp>
        <p:nvSpPr>
          <p:cNvPr id="3" name="Content Placeholder 2"/>
          <p:cNvSpPr>
            <a:spLocks noGrp="1"/>
          </p:cNvSpPr>
          <p:nvPr>
            <p:ph idx="1"/>
          </p:nvPr>
        </p:nvSpPr>
        <p:spPr/>
        <p:txBody>
          <a:bodyPr>
            <a:normAutofit fontScale="92500"/>
          </a:bodyPr>
          <a:lstStyle/>
          <a:p>
            <a:r>
              <a:rPr lang="en-GB" dirty="0" smtClean="0"/>
              <a:t>Application Engine Instrumentation</a:t>
            </a:r>
          </a:p>
          <a:p>
            <a:pPr lvl="1"/>
            <a:r>
              <a:rPr lang="en-GB" dirty="0" smtClean="0"/>
              <a:t>Calls to DBMS_APPPLICATION_INFO </a:t>
            </a:r>
          </a:p>
          <a:p>
            <a:pPr lvl="1"/>
            <a:r>
              <a:rPr lang="en-GB" dirty="0" smtClean="0"/>
              <a:t>Disabled by default from PT8.52.23 &amp; PT8.53.13</a:t>
            </a:r>
          </a:p>
          <a:p>
            <a:pPr lvl="2"/>
            <a:r>
              <a:rPr lang="en-GB" dirty="0" smtClean="0"/>
              <a:t>Performance degradation in DO LOOP processing</a:t>
            </a:r>
          </a:p>
          <a:p>
            <a:pPr lvl="1"/>
            <a:r>
              <a:rPr lang="en-GB" dirty="0" smtClean="0"/>
              <a:t>New Parameter to </a:t>
            </a:r>
            <a:r>
              <a:rPr lang="en-GB" dirty="0" err="1" smtClean="0"/>
              <a:t>reenable</a:t>
            </a:r>
            <a:endParaRPr lang="en-GB" dirty="0" smtClean="0"/>
          </a:p>
          <a:p>
            <a:r>
              <a:rPr lang="en-GB" dirty="0">
                <a:hlinkClick r:id="rId2"/>
              </a:rPr>
              <a:t>Oracle Bug 10130415  Latch contention on "</a:t>
            </a:r>
            <a:r>
              <a:rPr lang="en-GB" dirty="0" err="1">
                <a:hlinkClick r:id="rId2"/>
              </a:rPr>
              <a:t>resmgr</a:t>
            </a:r>
            <a:r>
              <a:rPr lang="en-GB" dirty="0">
                <a:hlinkClick r:id="rId2"/>
              </a:rPr>
              <a:t> group change </a:t>
            </a:r>
            <a:r>
              <a:rPr lang="en-GB" dirty="0" smtClean="0">
                <a:hlinkClick r:id="rId2"/>
              </a:rPr>
              <a:t>latch“</a:t>
            </a:r>
            <a:endParaRPr lang="en-GB" dirty="0" smtClean="0"/>
          </a:p>
          <a:p>
            <a:pPr lvl="1"/>
            <a:r>
              <a:rPr lang="en-GB" dirty="0" smtClean="0"/>
              <a:t>Fixed 11.2.0.3</a:t>
            </a:r>
          </a:p>
          <a:p>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105</a:t>
            </a:fld>
            <a:endParaRPr lang="en-US" altLang="en-US"/>
          </a:p>
        </p:txBody>
      </p:sp>
    </p:spTree>
    <p:extLst>
      <p:ext uri="{BB962C8B-B14F-4D97-AF65-F5344CB8AC3E}">
        <p14:creationId xmlns:p14="http://schemas.microsoft.com/office/powerpoint/2010/main" val="2596869217"/>
      </p:ext>
    </p:extLst>
  </p:cSld>
  <p:clrMapOvr>
    <a:masterClrMapping/>
  </p:clrMapOvr>
  <p:transition advTm="60739"/>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Parameter in </a:t>
            </a:r>
            <a:r>
              <a:rPr lang="en-GB" dirty="0" err="1" smtClean="0"/>
              <a:t>psprcs.cfg</a:t>
            </a:r>
            <a:endParaRPr lang="en-GB" dirty="0"/>
          </a:p>
        </p:txBody>
      </p:sp>
      <p:sp>
        <p:nvSpPr>
          <p:cNvPr id="3" name="Content Placeholder 2"/>
          <p:cNvSpPr>
            <a:spLocks noGrp="1"/>
          </p:cNvSpPr>
          <p:nvPr>
            <p:ph idx="1"/>
          </p:nvPr>
        </p:nvSpPr>
        <p:spPr/>
        <p:txBody>
          <a:bodyPr>
            <a:normAutofit/>
          </a:bodyPr>
          <a:lstStyle/>
          <a:p>
            <a:r>
              <a:rPr lang="en-GB" sz="2800" dirty="0" smtClean="0"/>
              <a:t>New Parameters to re-enable instrumentation.</a:t>
            </a:r>
          </a:p>
          <a:p>
            <a:pPr lvl="1"/>
            <a:r>
              <a:rPr lang="en-GB" sz="2400" dirty="0" smtClean="0"/>
              <a:t>This is highly recommended</a:t>
            </a:r>
          </a:p>
          <a:p>
            <a:pPr lvl="1"/>
            <a:endParaRPr lang="en-GB" sz="2400" dirty="0"/>
          </a:p>
          <a:p>
            <a:pPr marL="0" indent="0">
              <a:buNone/>
            </a:pPr>
            <a:r>
              <a:rPr lang="en-GB" sz="1600" dirty="0" smtClean="0">
                <a:solidFill>
                  <a:schemeClr val="accent1"/>
                </a:solidFill>
                <a:latin typeface="Lucida Console" panose="020B0609040504020204" pitchFamily="49" charset="0"/>
              </a:rPr>
              <a:t>[</a:t>
            </a:r>
            <a:r>
              <a:rPr lang="en-GB" sz="1600" dirty="0">
                <a:solidFill>
                  <a:schemeClr val="accent1"/>
                </a:solidFill>
                <a:latin typeface="Lucida Console" panose="020B0609040504020204" pitchFamily="49" charset="0"/>
              </a:rPr>
              <a:t>Database Options] </a:t>
            </a:r>
            <a:r>
              <a:rPr lang="en-GB" sz="1200" dirty="0">
                <a:solidFill>
                  <a:schemeClr val="accent1"/>
                </a:solidFill>
                <a:latin typeface="Lucida Console" panose="020B0609040504020204" pitchFamily="49" charset="0"/>
              </a:rPr>
              <a:t>;========================================================================= </a:t>
            </a:r>
            <a:endParaRPr lang="en-GB" sz="1200" dirty="0" smtClean="0">
              <a:solidFill>
                <a:schemeClr val="accent1"/>
              </a:solidFill>
              <a:latin typeface="Lucida Console" panose="020B0609040504020204" pitchFamily="49" charset="0"/>
            </a:endParaRPr>
          </a:p>
          <a:p>
            <a:pPr marL="0" indent="0">
              <a:buNone/>
            </a:pPr>
            <a:r>
              <a:rPr lang="en-GB" sz="1600" dirty="0" smtClean="0">
                <a:solidFill>
                  <a:schemeClr val="accent1"/>
                </a:solidFill>
                <a:latin typeface="Lucida Console" panose="020B0609040504020204" pitchFamily="49" charset="0"/>
              </a:rPr>
              <a:t>; </a:t>
            </a:r>
            <a:r>
              <a:rPr lang="en-GB" sz="1600" dirty="0">
                <a:solidFill>
                  <a:schemeClr val="accent1"/>
                </a:solidFill>
                <a:latin typeface="Lucida Console" panose="020B0609040504020204" pitchFamily="49" charset="0"/>
              </a:rPr>
              <a:t>Database-specific configuration options </a:t>
            </a:r>
            <a:r>
              <a:rPr lang="en-GB" sz="1200" dirty="0">
                <a:solidFill>
                  <a:schemeClr val="accent1"/>
                </a:solidFill>
                <a:latin typeface="Lucida Console" panose="020B0609040504020204" pitchFamily="49" charset="0"/>
              </a:rPr>
              <a:t>;========================================================================= </a:t>
            </a:r>
            <a:endParaRPr lang="en-GB" sz="1200" dirty="0" smtClean="0">
              <a:solidFill>
                <a:schemeClr val="accent1"/>
              </a:solidFill>
              <a:latin typeface="Lucida Console" panose="020B0609040504020204" pitchFamily="49" charset="0"/>
            </a:endParaRPr>
          </a:p>
          <a:p>
            <a:pPr marL="0" indent="0">
              <a:buNone/>
            </a:pPr>
            <a:r>
              <a:rPr lang="en-GB" sz="1200" dirty="0" smtClean="0">
                <a:solidFill>
                  <a:schemeClr val="accent1"/>
                </a:solidFill>
                <a:latin typeface="Lucida Console" panose="020B0609040504020204" pitchFamily="49" charset="0"/>
              </a:rPr>
              <a:t>… </a:t>
            </a:r>
          </a:p>
          <a:p>
            <a:pPr marL="0" indent="0">
              <a:buNone/>
            </a:pPr>
            <a:r>
              <a:rPr lang="en-GB" sz="1600" dirty="0" smtClean="0">
                <a:solidFill>
                  <a:schemeClr val="accent1"/>
                </a:solidFill>
                <a:latin typeface="Lucida Console" panose="020B0609040504020204" pitchFamily="49" charset="0"/>
              </a:rPr>
              <a:t>;</a:t>
            </a:r>
            <a:r>
              <a:rPr lang="en-GB" sz="1600" dirty="0">
                <a:solidFill>
                  <a:schemeClr val="accent1"/>
                </a:solidFill>
                <a:latin typeface="Lucida Console" panose="020B0609040504020204" pitchFamily="49" charset="0"/>
              </a:rPr>
              <a:t>DMK - added to enable DBMS_APPLICATION_INFO instrumentation </a:t>
            </a:r>
            <a:endParaRPr lang="en-GB" sz="1600" dirty="0" smtClean="0">
              <a:solidFill>
                <a:schemeClr val="accent1"/>
              </a:solidFill>
              <a:latin typeface="Lucida Console" panose="020B0609040504020204" pitchFamily="49" charset="0"/>
            </a:endParaRPr>
          </a:p>
          <a:p>
            <a:pPr marL="0" indent="0">
              <a:buNone/>
            </a:pPr>
            <a:r>
              <a:rPr lang="en-GB" sz="1600" b="1" dirty="0" err="1" smtClean="0">
                <a:solidFill>
                  <a:schemeClr val="accent1"/>
                </a:solidFill>
                <a:latin typeface="Lucida Console" panose="020B0609040504020204" pitchFamily="49" charset="0"/>
              </a:rPr>
              <a:t>EnableAEMonitoring</a:t>
            </a:r>
            <a:r>
              <a:rPr lang="en-GB" sz="1600" b="1" dirty="0" smtClean="0">
                <a:solidFill>
                  <a:schemeClr val="accent1"/>
                </a:solidFill>
                <a:latin typeface="Lucida Console" panose="020B0609040504020204" pitchFamily="49" charset="0"/>
              </a:rPr>
              <a:t>=1</a:t>
            </a:r>
            <a:endParaRPr lang="en-GB" sz="1600" b="1" dirty="0">
              <a:solidFill>
                <a:schemeClr val="accent1"/>
              </a:solidFill>
              <a:latin typeface="Lucida Console" panose="020B0609040504020204" pitchFamily="49" charset="0"/>
            </a:endParaRP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106</a:t>
            </a:fld>
            <a:endParaRPr lang="en-US" altLang="en-US"/>
          </a:p>
        </p:txBody>
      </p:sp>
    </p:spTree>
    <p:extLst>
      <p:ext uri="{BB962C8B-B14F-4D97-AF65-F5344CB8AC3E}">
        <p14:creationId xmlns:p14="http://schemas.microsoft.com/office/powerpoint/2010/main" val="1453619433"/>
      </p:ext>
    </p:extLst>
  </p:cSld>
  <p:clrMapOvr>
    <a:masterClrMapping/>
  </p:clrMapOvr>
  <p:transition advTm="3204"/>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Date Placeholder 3"/>
          <p:cNvSpPr>
            <a:spLocks noGrp="1"/>
          </p:cNvSpPr>
          <p:nvPr>
            <p:ph type="dt" sz="quarter" idx="10"/>
          </p:nvPr>
        </p:nvSpPr>
        <p:spPr>
          <a:noFill/>
        </p:spPr>
        <p:txBody>
          <a:bodyP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FontTx/>
              <a:buNone/>
            </a:pPr>
            <a:r>
              <a:rPr lang="en-US" altLang="en-US" sz="1400" smtClean="0">
                <a:latin typeface="Arial" charset="0"/>
              </a:rPr>
              <a:t>PeopleTools 8.54 for the Oracle DBA</a:t>
            </a:r>
          </a:p>
        </p:txBody>
      </p:sp>
      <p:sp>
        <p:nvSpPr>
          <p:cNvPr id="116739" name="Footer Placeholder 4"/>
          <p:cNvSpPr>
            <a:spLocks noGrp="1"/>
          </p:cNvSpPr>
          <p:nvPr>
            <p:ph type="ftr" sz="quarter" idx="11"/>
          </p:nvPr>
        </p:nvSpPr>
        <p:spPr>
          <a:noFill/>
        </p:spPr>
        <p:txBody>
          <a:bodyP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a:spcBef>
                <a:spcPct val="0"/>
              </a:spcBef>
              <a:buClrTx/>
              <a:buFontTx/>
              <a:buNone/>
            </a:pPr>
            <a:r>
              <a:rPr lang="en-US" altLang="en-US" sz="1400" smtClean="0">
                <a:latin typeface="Arial" charset="0"/>
              </a:rPr>
              <a:t>©2015 www.go-faster.co.uk </a:t>
            </a:r>
          </a:p>
        </p:txBody>
      </p:sp>
      <p:sp>
        <p:nvSpPr>
          <p:cNvPr id="116740" name="Slide Number Placeholder 5"/>
          <p:cNvSpPr>
            <a:spLocks noGrp="1"/>
          </p:cNvSpPr>
          <p:nvPr>
            <p:ph type="sldNum" sz="quarter" idx="12"/>
          </p:nvPr>
        </p:nvSpPr>
        <p:spPr>
          <a:noFill/>
        </p:spPr>
        <p:txBody>
          <a:bodyP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fld id="{49DF67D8-0A5C-4D04-821A-5A8E8A194A68}" type="slidenum">
              <a:rPr lang="en-US" altLang="en-US" sz="1400" smtClean="0">
                <a:latin typeface="Arial" charset="0"/>
              </a:rPr>
              <a:pPr algn="r">
                <a:spcBef>
                  <a:spcPct val="0"/>
                </a:spcBef>
                <a:buClrTx/>
                <a:buFontTx/>
                <a:buNone/>
              </a:pPr>
              <a:t>107</a:t>
            </a:fld>
            <a:endParaRPr lang="en-US" altLang="en-US" sz="1400" smtClean="0">
              <a:latin typeface="Arial" charset="0"/>
            </a:endParaRPr>
          </a:p>
        </p:txBody>
      </p:sp>
      <p:sp>
        <p:nvSpPr>
          <p:cNvPr id="116741" name="Rectangle 2"/>
          <p:cNvSpPr>
            <a:spLocks noGrp="1" noChangeArrowheads="1"/>
          </p:cNvSpPr>
          <p:nvPr>
            <p:ph type="title"/>
          </p:nvPr>
        </p:nvSpPr>
        <p:spPr/>
        <p:txBody>
          <a:bodyPr/>
          <a:lstStyle/>
          <a:p>
            <a:r>
              <a:rPr lang="en-GB" altLang="en-US" dirty="0" smtClean="0"/>
              <a:t>Conclusion</a:t>
            </a:r>
          </a:p>
        </p:txBody>
      </p:sp>
      <p:sp>
        <p:nvSpPr>
          <p:cNvPr id="116742" name="Rectangle 3"/>
          <p:cNvSpPr>
            <a:spLocks noGrp="1" noChangeArrowheads="1"/>
          </p:cNvSpPr>
          <p:nvPr>
            <p:ph type="body" idx="1"/>
          </p:nvPr>
        </p:nvSpPr>
        <p:spPr/>
        <p:txBody>
          <a:bodyPr>
            <a:normAutofit fontScale="92500" lnSpcReduction="20000"/>
          </a:bodyPr>
          <a:lstStyle/>
          <a:p>
            <a:r>
              <a:rPr lang="en-GB" altLang="en-US" dirty="0" smtClean="0"/>
              <a:t>Lots of new performance/management features in PT8.54</a:t>
            </a:r>
          </a:p>
          <a:p>
            <a:pPr lvl="1"/>
            <a:r>
              <a:rPr lang="en-GB" altLang="en-US" dirty="0" smtClean="0"/>
              <a:t>Clear move away from platform agnosticism in favour of explicit support for Oracle RDBMS features.</a:t>
            </a:r>
          </a:p>
          <a:p>
            <a:pPr lvl="1"/>
            <a:r>
              <a:rPr lang="en-GB" altLang="en-US" dirty="0" smtClean="0"/>
              <a:t>Some have some rough edges</a:t>
            </a:r>
          </a:p>
          <a:p>
            <a:pPr lvl="1"/>
            <a:r>
              <a:rPr lang="en-GB" altLang="en-US" dirty="0" smtClean="0"/>
              <a:t>Some require more development</a:t>
            </a:r>
          </a:p>
          <a:p>
            <a:r>
              <a:rPr lang="en-GB" altLang="en-US" dirty="0" smtClean="0"/>
              <a:t>It will be a while before we see some of them used in delivered code.</a:t>
            </a:r>
          </a:p>
          <a:p>
            <a:pPr lvl="1"/>
            <a:r>
              <a:rPr lang="en-GB" altLang="en-US" dirty="0" smtClean="0"/>
              <a:t>We can start to use them now.</a:t>
            </a:r>
          </a:p>
        </p:txBody>
      </p:sp>
    </p:spTree>
    <p:extLst>
      <p:ext uri="{BB962C8B-B14F-4D97-AF65-F5344CB8AC3E}">
        <p14:creationId xmlns:p14="http://schemas.microsoft.com/office/powerpoint/2010/main" val="1445495103"/>
      </p:ext>
    </p:extLst>
  </p:cSld>
  <p:clrMapOvr>
    <a:masterClrMapping/>
  </p:clrMapOvr>
  <p:transition advTm="54885"/>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ctrTitle"/>
          </p:nvPr>
        </p:nvSpPr>
        <p:spPr/>
        <p:txBody>
          <a:bodyPr/>
          <a:lstStyle/>
          <a:p>
            <a:r>
              <a:rPr lang="en-GB" altLang="en-US" dirty="0" smtClean="0"/>
              <a:t>Questions?</a:t>
            </a:r>
          </a:p>
        </p:txBody>
      </p:sp>
      <p:sp>
        <p:nvSpPr>
          <p:cNvPr id="115715" name="Rectangle 3"/>
          <p:cNvSpPr>
            <a:spLocks noGrp="1" noChangeArrowheads="1"/>
          </p:cNvSpPr>
          <p:nvPr>
            <p:ph type="subTitle" idx="1"/>
          </p:nvPr>
        </p:nvSpPr>
        <p:spPr/>
        <p:txBody>
          <a:bodyPr/>
          <a:lstStyle/>
          <a:p>
            <a:endParaRPr lang="en-GB" altLang="en-US" smtClean="0"/>
          </a:p>
        </p:txBody>
      </p:sp>
    </p:spTree>
  </p:cSld>
  <p:clrMapOvr>
    <a:masterClrMapping/>
  </p:clrMapOvr>
  <p:transition advTm="19220"/>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Date Placeholder 3"/>
          <p:cNvSpPr>
            <a:spLocks noGrp="1"/>
          </p:cNvSpPr>
          <p:nvPr>
            <p:ph type="dt" sz="quarter" idx="10"/>
          </p:nvPr>
        </p:nvSpPr>
        <p:spPr>
          <a:noFill/>
        </p:spPr>
        <p:txBody>
          <a:bodyP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FontTx/>
              <a:buNone/>
            </a:pPr>
            <a:r>
              <a:rPr lang="en-US" altLang="en-US" sz="1400" smtClean="0">
                <a:latin typeface="Arial" charset="0"/>
              </a:rPr>
              <a:t>PeopleTools 8.54 for the Oracle DBA</a:t>
            </a:r>
          </a:p>
        </p:txBody>
      </p:sp>
      <p:sp>
        <p:nvSpPr>
          <p:cNvPr id="116739" name="Footer Placeholder 4"/>
          <p:cNvSpPr>
            <a:spLocks noGrp="1"/>
          </p:cNvSpPr>
          <p:nvPr>
            <p:ph type="ftr" sz="quarter" idx="11"/>
          </p:nvPr>
        </p:nvSpPr>
        <p:spPr>
          <a:noFill/>
        </p:spPr>
        <p:txBody>
          <a:bodyP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a:spcBef>
                <a:spcPct val="0"/>
              </a:spcBef>
              <a:buClrTx/>
              <a:buFontTx/>
              <a:buNone/>
            </a:pPr>
            <a:r>
              <a:rPr lang="en-US" altLang="en-US" sz="1400" smtClean="0">
                <a:latin typeface="Arial" charset="0"/>
              </a:rPr>
              <a:t>©2015 www.go-faster.co.uk </a:t>
            </a:r>
          </a:p>
        </p:txBody>
      </p:sp>
      <p:sp>
        <p:nvSpPr>
          <p:cNvPr id="116740" name="Slide Number Placeholder 5"/>
          <p:cNvSpPr>
            <a:spLocks noGrp="1"/>
          </p:cNvSpPr>
          <p:nvPr>
            <p:ph type="sldNum" sz="quarter" idx="12"/>
          </p:nvPr>
        </p:nvSpPr>
        <p:spPr>
          <a:noFill/>
        </p:spPr>
        <p:txBody>
          <a:bodyP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fld id="{49DF67D8-0A5C-4D04-821A-5A8E8A194A68}" type="slidenum">
              <a:rPr lang="en-US" altLang="en-US" sz="1400" smtClean="0">
                <a:latin typeface="Arial" charset="0"/>
              </a:rPr>
              <a:pPr algn="r">
                <a:spcBef>
                  <a:spcPct val="0"/>
                </a:spcBef>
                <a:buClrTx/>
                <a:buFontTx/>
                <a:buNone/>
              </a:pPr>
              <a:t>109</a:t>
            </a:fld>
            <a:endParaRPr lang="en-US" altLang="en-US" sz="1400" smtClean="0">
              <a:latin typeface="Arial" charset="0"/>
            </a:endParaRPr>
          </a:p>
        </p:txBody>
      </p:sp>
      <p:sp>
        <p:nvSpPr>
          <p:cNvPr id="116741" name="Rectangle 2"/>
          <p:cNvSpPr>
            <a:spLocks noGrp="1" noChangeArrowheads="1"/>
          </p:cNvSpPr>
          <p:nvPr>
            <p:ph type="title"/>
          </p:nvPr>
        </p:nvSpPr>
        <p:spPr/>
        <p:txBody>
          <a:bodyPr/>
          <a:lstStyle/>
          <a:p>
            <a:r>
              <a:rPr lang="en-GB" altLang="en-US" dirty="0" smtClean="0"/>
              <a:t>Conclusion</a:t>
            </a:r>
          </a:p>
        </p:txBody>
      </p:sp>
      <p:sp>
        <p:nvSpPr>
          <p:cNvPr id="116742" name="Rectangle 3"/>
          <p:cNvSpPr>
            <a:spLocks noGrp="1" noChangeArrowheads="1"/>
          </p:cNvSpPr>
          <p:nvPr>
            <p:ph type="body" idx="1"/>
          </p:nvPr>
        </p:nvSpPr>
        <p:spPr/>
        <p:txBody>
          <a:bodyPr>
            <a:normAutofit fontScale="92500" lnSpcReduction="20000"/>
          </a:bodyPr>
          <a:lstStyle/>
          <a:p>
            <a:r>
              <a:rPr lang="en-GB" altLang="en-US" dirty="0" smtClean="0"/>
              <a:t>Lots of new performance/management features in PT8.54</a:t>
            </a:r>
          </a:p>
          <a:p>
            <a:pPr lvl="1"/>
            <a:r>
              <a:rPr lang="en-GB" altLang="en-US" dirty="0" smtClean="0"/>
              <a:t>Clear move away from platform agnosticism in favour of explicit support for Oracle RDBMS features.</a:t>
            </a:r>
          </a:p>
          <a:p>
            <a:pPr lvl="1"/>
            <a:r>
              <a:rPr lang="en-GB" altLang="en-US" dirty="0" smtClean="0"/>
              <a:t>Some have some rough edges</a:t>
            </a:r>
          </a:p>
          <a:p>
            <a:pPr lvl="1"/>
            <a:r>
              <a:rPr lang="en-GB" altLang="en-US" dirty="0" smtClean="0"/>
              <a:t>Some require more development</a:t>
            </a:r>
          </a:p>
          <a:p>
            <a:r>
              <a:rPr lang="en-GB" altLang="en-US" dirty="0" smtClean="0"/>
              <a:t>It will be a while before we see some of them used in delivered code.</a:t>
            </a:r>
          </a:p>
          <a:p>
            <a:pPr lvl="1"/>
            <a:r>
              <a:rPr lang="en-GB" altLang="en-US" dirty="0" smtClean="0"/>
              <a:t>We can start to use them now.</a:t>
            </a:r>
          </a:p>
        </p:txBody>
      </p:sp>
    </p:spTree>
  </p:cSld>
  <p:clrMapOvr>
    <a:masterClrMapping/>
  </p:clrMapOvr>
  <p:transition advTm="65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normAutofit fontScale="90000"/>
          </a:bodyPr>
          <a:lstStyle/>
          <a:p>
            <a:r>
              <a:rPr lang="en-GB" dirty="0" smtClean="0"/>
              <a:t>Ascending Index</a:t>
            </a:r>
            <a:br>
              <a:rPr lang="en-GB" dirty="0" smtClean="0"/>
            </a:br>
            <a:r>
              <a:rPr lang="en-GB" dirty="0" smtClean="0"/>
              <a:t>WHERE name &gt;=‘Clark’</a:t>
            </a:r>
            <a:endParaRPr lang="en-GB" dirty="0"/>
          </a:p>
        </p:txBody>
      </p:sp>
      <p:sp>
        <p:nvSpPr>
          <p:cNvPr id="4" name="Date Placeholder 3"/>
          <p:cNvSpPr>
            <a:spLocks noGrp="1"/>
          </p:cNvSpPr>
          <p:nvPr>
            <p:ph type="dt" sz="half" idx="10"/>
          </p:nvPr>
        </p:nvSpPr>
        <p:spPr/>
        <p:txBody>
          <a:bodyPr/>
          <a:lstStyle/>
          <a:p>
            <a:pPr>
              <a:defRPr/>
            </a:pPr>
            <a:r>
              <a:rPr lang="en-US" altLang="en-US" dirty="0" smtClean="0"/>
              <a:t>PeopleTools 8.54 for the Oracle DBA</a:t>
            </a:r>
            <a:endParaRPr lang="en-US" altLang="en-US" dirty="0"/>
          </a:p>
        </p:txBody>
      </p:sp>
      <p:sp>
        <p:nvSpPr>
          <p:cNvPr id="5" name="Footer Placeholder 4"/>
          <p:cNvSpPr>
            <a:spLocks noGrp="1"/>
          </p:cNvSpPr>
          <p:nvPr>
            <p:ph type="ftr" sz="quarter" idx="11"/>
          </p:nvPr>
        </p:nvSpPr>
        <p:spPr/>
        <p:txBody>
          <a:bodyPr/>
          <a:lstStyle/>
          <a:p>
            <a:pPr>
              <a:defRPr/>
            </a:pPr>
            <a:r>
              <a:rPr lang="en-US" altLang="en-US" dirty="0"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11</a:t>
            </a:fld>
            <a:endParaRPr lang="en-US" altLang="en-US"/>
          </a:p>
        </p:txBody>
      </p:sp>
      <p:sp>
        <p:nvSpPr>
          <p:cNvPr id="9" name="TextBox 8"/>
          <p:cNvSpPr txBox="1"/>
          <p:nvPr/>
        </p:nvSpPr>
        <p:spPr>
          <a:xfrm>
            <a:off x="4499992" y="2132856"/>
            <a:ext cx="649537" cy="461665"/>
          </a:xfrm>
          <a:prstGeom prst="rect">
            <a:avLst/>
          </a:prstGeom>
          <a:solidFill>
            <a:srgbClr val="FFFFFF"/>
          </a:solidFill>
        </p:spPr>
        <p:txBody>
          <a:bodyPr wrap="none" rtlCol="0" anchor="ctr" anchorCtr="1">
            <a:spAutoFit/>
          </a:bodyPr>
          <a:lstStyle/>
          <a:p>
            <a:r>
              <a:rPr lang="en-GB" sz="1200" b="1" dirty="0" smtClean="0">
                <a:solidFill>
                  <a:schemeClr val="bg1"/>
                </a:solidFill>
                <a:latin typeface="Courier New" panose="02070309020205020404" pitchFamily="49" charset="0"/>
              </a:rPr>
              <a:t>Adams</a:t>
            </a:r>
          </a:p>
          <a:p>
            <a:r>
              <a:rPr lang="en-GB" sz="1200" b="1" dirty="0" smtClean="0">
                <a:solidFill>
                  <a:schemeClr val="bg1"/>
                </a:solidFill>
                <a:latin typeface="Courier New" panose="02070309020205020404" pitchFamily="49" charset="0"/>
              </a:rPr>
              <a:t>King</a:t>
            </a:r>
            <a:endParaRPr lang="en-GB" sz="1200" b="1" dirty="0">
              <a:solidFill>
                <a:schemeClr val="bg1"/>
              </a:solidFill>
              <a:latin typeface="Courier New" panose="02070309020205020404" pitchFamily="49" charset="0"/>
            </a:endParaRPr>
          </a:p>
        </p:txBody>
      </p:sp>
      <p:sp>
        <p:nvSpPr>
          <p:cNvPr id="10" name="TextBox 9"/>
          <p:cNvSpPr txBox="1"/>
          <p:nvPr/>
        </p:nvSpPr>
        <p:spPr>
          <a:xfrm>
            <a:off x="2266279" y="3284984"/>
            <a:ext cx="649537" cy="646331"/>
          </a:xfrm>
          <a:prstGeom prst="rect">
            <a:avLst/>
          </a:prstGeom>
          <a:solidFill>
            <a:srgbClr val="FFFFFF"/>
          </a:solidFill>
        </p:spPr>
        <p:txBody>
          <a:bodyPr wrap="none" rtlCol="0" anchor="ctr" anchorCtr="1">
            <a:spAutoFit/>
          </a:bodyPr>
          <a:lstStyle/>
          <a:p>
            <a:r>
              <a:rPr lang="en-GB" sz="1200" b="1" dirty="0" smtClean="0">
                <a:solidFill>
                  <a:schemeClr val="bg1"/>
                </a:solidFill>
                <a:latin typeface="Courier New" panose="02070309020205020404" pitchFamily="49" charset="0"/>
              </a:rPr>
              <a:t>Adams</a:t>
            </a:r>
            <a:endParaRPr lang="en-GB" sz="1200" b="1" dirty="0">
              <a:solidFill>
                <a:schemeClr val="bg1"/>
              </a:solidFill>
              <a:latin typeface="Courier New" panose="02070309020205020404" pitchFamily="49" charset="0"/>
            </a:endParaRPr>
          </a:p>
          <a:p>
            <a:r>
              <a:rPr lang="en-GB" sz="1200" b="1" dirty="0">
                <a:solidFill>
                  <a:schemeClr val="bg1"/>
                </a:solidFill>
                <a:latin typeface="Courier New" panose="02070309020205020404" pitchFamily="49" charset="0"/>
              </a:rPr>
              <a:t>Blake</a:t>
            </a:r>
          </a:p>
          <a:p>
            <a:r>
              <a:rPr lang="en-GB" sz="1200" b="1" dirty="0" smtClean="0">
                <a:solidFill>
                  <a:schemeClr val="bg1"/>
                </a:solidFill>
                <a:latin typeface="Courier New" panose="02070309020205020404" pitchFamily="49" charset="0"/>
              </a:rPr>
              <a:t>James</a:t>
            </a:r>
            <a:endParaRPr lang="en-GB" sz="1200" b="1" dirty="0">
              <a:solidFill>
                <a:schemeClr val="bg1"/>
              </a:solidFill>
              <a:latin typeface="Courier New" panose="02070309020205020404" pitchFamily="49" charset="0"/>
            </a:endParaRPr>
          </a:p>
        </p:txBody>
      </p:sp>
      <p:sp>
        <p:nvSpPr>
          <p:cNvPr id="11" name="TextBox 10"/>
          <p:cNvSpPr txBox="1"/>
          <p:nvPr/>
        </p:nvSpPr>
        <p:spPr>
          <a:xfrm>
            <a:off x="6444208" y="3284984"/>
            <a:ext cx="742576" cy="646331"/>
          </a:xfrm>
          <a:prstGeom prst="rect">
            <a:avLst/>
          </a:prstGeom>
          <a:solidFill>
            <a:srgbClr val="FFFFFF"/>
          </a:solidFill>
        </p:spPr>
        <p:txBody>
          <a:bodyPr wrap="none" rtlCol="0" anchor="ctr" anchorCtr="1">
            <a:spAutoFit/>
          </a:bodyPr>
          <a:lstStyle/>
          <a:p>
            <a:r>
              <a:rPr lang="en-GB" sz="1200" b="1" dirty="0">
                <a:solidFill>
                  <a:schemeClr val="bg1"/>
                </a:solidFill>
                <a:latin typeface="Courier New" panose="02070309020205020404" pitchFamily="49" charset="0"/>
              </a:rPr>
              <a:t>King</a:t>
            </a:r>
          </a:p>
          <a:p>
            <a:r>
              <a:rPr lang="en-GB" sz="1200" b="1" dirty="0">
                <a:solidFill>
                  <a:schemeClr val="bg1"/>
                </a:solidFill>
                <a:latin typeface="Courier New" panose="02070309020205020404" pitchFamily="49" charset="0"/>
              </a:rPr>
              <a:t>	Miller</a:t>
            </a:r>
          </a:p>
          <a:p>
            <a:r>
              <a:rPr lang="en-GB" sz="1200" b="1" dirty="0">
                <a:solidFill>
                  <a:schemeClr val="bg1"/>
                </a:solidFill>
                <a:latin typeface="Courier New" panose="02070309020205020404" pitchFamily="49" charset="0"/>
              </a:rPr>
              <a:t>Turner</a:t>
            </a:r>
          </a:p>
        </p:txBody>
      </p:sp>
      <p:sp>
        <p:nvSpPr>
          <p:cNvPr id="12" name="TextBox 11"/>
          <p:cNvSpPr txBox="1"/>
          <p:nvPr/>
        </p:nvSpPr>
        <p:spPr>
          <a:xfrm>
            <a:off x="776542" y="4773885"/>
            <a:ext cx="649537" cy="461665"/>
          </a:xfrm>
          <a:prstGeom prst="rect">
            <a:avLst/>
          </a:prstGeom>
          <a:solidFill>
            <a:srgbClr val="FFFFFF"/>
          </a:solidFill>
        </p:spPr>
        <p:txBody>
          <a:bodyPr wrap="none" rtlCol="0" anchor="ctr" anchorCtr="1">
            <a:spAutoFit/>
          </a:bodyPr>
          <a:lstStyle/>
          <a:p>
            <a:r>
              <a:rPr lang="en-GB" sz="1200" b="1" dirty="0">
                <a:solidFill>
                  <a:schemeClr val="bg1"/>
                </a:solidFill>
                <a:latin typeface="Courier New" panose="02070309020205020404" pitchFamily="49" charset="0"/>
              </a:rPr>
              <a:t>Adams</a:t>
            </a:r>
          </a:p>
          <a:p>
            <a:r>
              <a:rPr lang="en-GB" sz="1200" b="1" dirty="0" smtClean="0">
                <a:solidFill>
                  <a:schemeClr val="bg1"/>
                </a:solidFill>
                <a:latin typeface="Courier New" panose="02070309020205020404" pitchFamily="49" charset="0"/>
              </a:rPr>
              <a:t>Allen</a:t>
            </a:r>
            <a:endParaRPr lang="en-GB" sz="1200" b="1" dirty="0">
              <a:solidFill>
                <a:schemeClr val="bg1"/>
              </a:solidFill>
              <a:latin typeface="Courier New" panose="02070309020205020404" pitchFamily="49" charset="0"/>
            </a:endParaRPr>
          </a:p>
        </p:txBody>
      </p:sp>
      <p:sp>
        <p:nvSpPr>
          <p:cNvPr id="13" name="TextBox 12"/>
          <p:cNvSpPr txBox="1"/>
          <p:nvPr/>
        </p:nvSpPr>
        <p:spPr>
          <a:xfrm>
            <a:off x="2195800" y="4675202"/>
            <a:ext cx="649537" cy="646331"/>
          </a:xfrm>
          <a:prstGeom prst="rect">
            <a:avLst/>
          </a:prstGeom>
          <a:solidFill>
            <a:srgbClr val="FFFFFF"/>
          </a:solidFill>
        </p:spPr>
        <p:txBody>
          <a:bodyPr wrap="none" rtlCol="0" anchor="ctr" anchorCtr="1">
            <a:spAutoFit/>
          </a:bodyPr>
          <a:lstStyle/>
          <a:p>
            <a:r>
              <a:rPr lang="en-GB" sz="1200" b="1" dirty="0">
                <a:solidFill>
                  <a:schemeClr val="bg1"/>
                </a:solidFill>
                <a:latin typeface="Courier New" panose="02070309020205020404" pitchFamily="49" charset="0"/>
              </a:rPr>
              <a:t>Blake</a:t>
            </a:r>
          </a:p>
          <a:p>
            <a:r>
              <a:rPr lang="en-GB" sz="1200" b="1" dirty="0">
                <a:solidFill>
                  <a:schemeClr val="bg1"/>
                </a:solidFill>
                <a:latin typeface="Courier New" panose="02070309020205020404" pitchFamily="49" charset="0"/>
              </a:rPr>
              <a:t>Clark</a:t>
            </a:r>
          </a:p>
          <a:p>
            <a:r>
              <a:rPr lang="en-GB" sz="1200" b="1" dirty="0" smtClean="0">
                <a:solidFill>
                  <a:schemeClr val="bg1"/>
                </a:solidFill>
                <a:latin typeface="Courier New" panose="02070309020205020404" pitchFamily="49" charset="0"/>
              </a:rPr>
              <a:t>Ford</a:t>
            </a:r>
            <a:endParaRPr lang="en-GB" sz="1200" b="1" dirty="0">
              <a:solidFill>
                <a:schemeClr val="bg1"/>
              </a:solidFill>
              <a:latin typeface="Courier New" panose="02070309020205020404" pitchFamily="49" charset="0"/>
            </a:endParaRPr>
          </a:p>
        </p:txBody>
      </p:sp>
      <p:sp>
        <p:nvSpPr>
          <p:cNvPr id="17" name="TextBox 16"/>
          <p:cNvSpPr txBox="1"/>
          <p:nvPr/>
        </p:nvSpPr>
        <p:spPr>
          <a:xfrm>
            <a:off x="3563888" y="4767535"/>
            <a:ext cx="649537" cy="461665"/>
          </a:xfrm>
          <a:prstGeom prst="rect">
            <a:avLst/>
          </a:prstGeom>
          <a:solidFill>
            <a:srgbClr val="FFFFFF"/>
          </a:solidFill>
        </p:spPr>
        <p:txBody>
          <a:bodyPr wrap="none" rtlCol="0" anchor="ctr" anchorCtr="1">
            <a:spAutoFit/>
          </a:bodyPr>
          <a:lstStyle/>
          <a:p>
            <a:r>
              <a:rPr lang="en-GB" sz="1200" b="1" dirty="0">
                <a:solidFill>
                  <a:schemeClr val="bg1"/>
                </a:solidFill>
                <a:latin typeface="Courier New" panose="02070309020205020404" pitchFamily="49" charset="0"/>
              </a:rPr>
              <a:t>James</a:t>
            </a:r>
          </a:p>
          <a:p>
            <a:r>
              <a:rPr lang="en-GB" sz="1200" b="1" dirty="0">
                <a:solidFill>
                  <a:schemeClr val="bg1"/>
                </a:solidFill>
                <a:latin typeface="Courier New" panose="02070309020205020404" pitchFamily="49" charset="0"/>
              </a:rPr>
              <a:t>Jones</a:t>
            </a:r>
          </a:p>
        </p:txBody>
      </p:sp>
      <p:cxnSp>
        <p:nvCxnSpPr>
          <p:cNvPr id="29" name="Straight Arrow Connector 28"/>
          <p:cNvCxnSpPr/>
          <p:nvPr/>
        </p:nvCxnSpPr>
        <p:spPr bwMode="auto">
          <a:xfrm flipV="1">
            <a:off x="1426079" y="4869160"/>
            <a:ext cx="747161" cy="635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p:nvPr/>
        </p:nvCxnSpPr>
        <p:spPr bwMode="auto">
          <a:xfrm flipV="1">
            <a:off x="2843808" y="4869160"/>
            <a:ext cx="747161" cy="635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p:nvPr/>
        </p:nvCxnSpPr>
        <p:spPr bwMode="auto">
          <a:xfrm flipV="1">
            <a:off x="4211960" y="4869160"/>
            <a:ext cx="747161" cy="635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p:cNvCxnSpPr/>
          <p:nvPr/>
        </p:nvCxnSpPr>
        <p:spPr bwMode="auto">
          <a:xfrm flipV="1">
            <a:off x="5697047" y="4869160"/>
            <a:ext cx="747161" cy="635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35"/>
          <p:cNvCxnSpPr/>
          <p:nvPr/>
        </p:nvCxnSpPr>
        <p:spPr bwMode="auto">
          <a:xfrm flipV="1">
            <a:off x="7137207" y="4869160"/>
            <a:ext cx="747161" cy="635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p:cNvCxnSpPr/>
          <p:nvPr/>
        </p:nvCxnSpPr>
        <p:spPr bwMode="auto">
          <a:xfrm flipH="1">
            <a:off x="1426079" y="5085184"/>
            <a:ext cx="769657" cy="1"/>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p:cNvCxnSpPr/>
          <p:nvPr/>
        </p:nvCxnSpPr>
        <p:spPr bwMode="auto">
          <a:xfrm flipH="1">
            <a:off x="2816728" y="5085185"/>
            <a:ext cx="747160" cy="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Arrow Connector 44"/>
          <p:cNvCxnSpPr/>
          <p:nvPr/>
        </p:nvCxnSpPr>
        <p:spPr bwMode="auto">
          <a:xfrm flipH="1">
            <a:off x="4211960" y="5085184"/>
            <a:ext cx="769657" cy="1"/>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Arrow Connector 45"/>
          <p:cNvCxnSpPr/>
          <p:nvPr/>
        </p:nvCxnSpPr>
        <p:spPr bwMode="auto">
          <a:xfrm flipH="1">
            <a:off x="5724129" y="5085185"/>
            <a:ext cx="699177" cy="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Arrow Connector 46"/>
          <p:cNvCxnSpPr/>
          <p:nvPr/>
        </p:nvCxnSpPr>
        <p:spPr bwMode="auto">
          <a:xfrm flipH="1">
            <a:off x="7164289" y="5085185"/>
            <a:ext cx="720079" cy="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Arrow Connector 47"/>
          <p:cNvCxnSpPr>
            <a:stCxn id="9" idx="3"/>
            <a:endCxn id="11" idx="0"/>
          </p:cNvCxnSpPr>
          <p:nvPr/>
        </p:nvCxnSpPr>
        <p:spPr bwMode="auto">
          <a:xfrm>
            <a:off x="5149529" y="2363689"/>
            <a:ext cx="1665967" cy="921295"/>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Arrow Connector 50"/>
          <p:cNvCxnSpPr>
            <a:stCxn id="9" idx="1"/>
            <a:endCxn id="10" idx="0"/>
          </p:cNvCxnSpPr>
          <p:nvPr/>
        </p:nvCxnSpPr>
        <p:spPr bwMode="auto">
          <a:xfrm flipH="1">
            <a:off x="2591048" y="2363689"/>
            <a:ext cx="1908944" cy="921295"/>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Arrow Connector 55"/>
          <p:cNvCxnSpPr>
            <a:endCxn id="16" idx="0"/>
          </p:cNvCxnSpPr>
          <p:nvPr/>
        </p:nvCxnSpPr>
        <p:spPr bwMode="auto">
          <a:xfrm>
            <a:off x="7186784" y="3437384"/>
            <a:ext cx="1068840" cy="1330151"/>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Arrow Connector 58"/>
          <p:cNvCxnSpPr>
            <a:stCxn id="11" idx="3"/>
            <a:endCxn id="14" idx="0"/>
          </p:cNvCxnSpPr>
          <p:nvPr/>
        </p:nvCxnSpPr>
        <p:spPr bwMode="auto">
          <a:xfrm flipH="1">
            <a:off x="6794562" y="3608150"/>
            <a:ext cx="392222" cy="1067052"/>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Arrow Connector 61"/>
          <p:cNvCxnSpPr>
            <a:endCxn id="15" idx="0"/>
          </p:cNvCxnSpPr>
          <p:nvPr/>
        </p:nvCxnSpPr>
        <p:spPr bwMode="auto">
          <a:xfrm flipH="1">
            <a:off x="5354402" y="3789040"/>
            <a:ext cx="1089806" cy="978495"/>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Arrow Connector 64"/>
          <p:cNvCxnSpPr>
            <a:endCxn id="17" idx="0"/>
          </p:cNvCxnSpPr>
          <p:nvPr/>
        </p:nvCxnSpPr>
        <p:spPr bwMode="auto">
          <a:xfrm>
            <a:off x="2701257" y="3437384"/>
            <a:ext cx="1187400" cy="1330151"/>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Arrow Connector 68"/>
          <p:cNvCxnSpPr>
            <a:stCxn id="10" idx="3"/>
            <a:endCxn id="13" idx="0"/>
          </p:cNvCxnSpPr>
          <p:nvPr/>
        </p:nvCxnSpPr>
        <p:spPr bwMode="auto">
          <a:xfrm flipH="1">
            <a:off x="2520569" y="3608150"/>
            <a:ext cx="395247" cy="1067052"/>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Arrow Connector 71"/>
          <p:cNvCxnSpPr>
            <a:endCxn id="12" idx="0"/>
          </p:cNvCxnSpPr>
          <p:nvPr/>
        </p:nvCxnSpPr>
        <p:spPr bwMode="auto">
          <a:xfrm flipH="1">
            <a:off x="1101311" y="3931315"/>
            <a:ext cx="1440011" cy="84257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Curved Connector 75"/>
          <p:cNvCxnSpPr>
            <a:stCxn id="9" idx="3"/>
            <a:endCxn id="10" idx="0"/>
          </p:cNvCxnSpPr>
          <p:nvPr/>
        </p:nvCxnSpPr>
        <p:spPr bwMode="auto">
          <a:xfrm flipH="1">
            <a:off x="2591048" y="2363689"/>
            <a:ext cx="2558481" cy="921295"/>
          </a:xfrm>
          <a:prstGeom prst="curvedConnector4">
            <a:avLst>
              <a:gd name="adj1" fmla="val 100234"/>
              <a:gd name="adj2" fmla="val 62528"/>
            </a:avLst>
          </a:prstGeom>
          <a:noFill/>
          <a:ln w="38100" cap="flat" cmpd="sng" algn="ctr">
            <a:solidFill>
              <a:srgbClr val="FFFF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Curved Connector 81"/>
          <p:cNvCxnSpPr>
            <a:stCxn id="10" idx="3"/>
            <a:endCxn id="13" idx="0"/>
          </p:cNvCxnSpPr>
          <p:nvPr/>
        </p:nvCxnSpPr>
        <p:spPr bwMode="auto">
          <a:xfrm flipH="1">
            <a:off x="2520569" y="3608150"/>
            <a:ext cx="395247" cy="1067052"/>
          </a:xfrm>
          <a:prstGeom prst="curvedConnector4">
            <a:avLst>
              <a:gd name="adj1" fmla="val -57837"/>
              <a:gd name="adj2" fmla="val 65143"/>
            </a:avLst>
          </a:prstGeom>
          <a:noFill/>
          <a:ln w="38100" cap="flat" cmpd="sng" algn="ctr">
            <a:solidFill>
              <a:srgbClr val="FFFF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7884368" y="4767535"/>
            <a:ext cx="742511" cy="461665"/>
          </a:xfrm>
          <a:prstGeom prst="rect">
            <a:avLst/>
          </a:prstGeom>
          <a:solidFill>
            <a:srgbClr val="FFFFFF"/>
          </a:solidFill>
        </p:spPr>
        <p:txBody>
          <a:bodyPr wrap="none" rtlCol="0" anchor="ctr" anchorCtr="1">
            <a:spAutoFit/>
          </a:bodyPr>
          <a:lstStyle/>
          <a:p>
            <a:r>
              <a:rPr lang="en-GB" sz="1200" b="1" dirty="0">
                <a:solidFill>
                  <a:schemeClr val="bg1"/>
                </a:solidFill>
                <a:latin typeface="Courier New" panose="02070309020205020404" pitchFamily="49" charset="0"/>
              </a:rPr>
              <a:t>Turner</a:t>
            </a:r>
          </a:p>
          <a:p>
            <a:r>
              <a:rPr lang="en-GB" sz="1200" b="1" dirty="0">
                <a:solidFill>
                  <a:schemeClr val="bg1"/>
                </a:solidFill>
                <a:latin typeface="Courier New" panose="02070309020205020404" pitchFamily="49" charset="0"/>
              </a:rPr>
              <a:t>Ward</a:t>
            </a:r>
          </a:p>
        </p:txBody>
      </p:sp>
      <p:sp>
        <p:nvSpPr>
          <p:cNvPr id="14" name="TextBox 13"/>
          <p:cNvSpPr txBox="1"/>
          <p:nvPr/>
        </p:nvSpPr>
        <p:spPr>
          <a:xfrm>
            <a:off x="6423306" y="4675202"/>
            <a:ext cx="742511" cy="646331"/>
          </a:xfrm>
          <a:prstGeom prst="rect">
            <a:avLst/>
          </a:prstGeom>
          <a:solidFill>
            <a:srgbClr val="FFFFFF"/>
          </a:solidFill>
        </p:spPr>
        <p:txBody>
          <a:bodyPr wrap="none" rtlCol="0" anchor="ctr" anchorCtr="1">
            <a:spAutoFit/>
          </a:bodyPr>
          <a:lstStyle/>
          <a:p>
            <a:r>
              <a:rPr lang="en-GB" sz="1200" b="1" dirty="0">
                <a:solidFill>
                  <a:schemeClr val="bg1"/>
                </a:solidFill>
                <a:latin typeface="Courier New" panose="02070309020205020404" pitchFamily="49" charset="0"/>
              </a:rPr>
              <a:t>Miller</a:t>
            </a:r>
          </a:p>
          <a:p>
            <a:r>
              <a:rPr lang="en-GB" sz="1200" b="1" dirty="0">
                <a:solidFill>
                  <a:schemeClr val="bg1"/>
                </a:solidFill>
                <a:latin typeface="Courier New" panose="02070309020205020404" pitchFamily="49" charset="0"/>
              </a:rPr>
              <a:t>Scott</a:t>
            </a:r>
          </a:p>
          <a:p>
            <a:r>
              <a:rPr lang="en-GB" sz="1200" b="1" dirty="0" smtClean="0">
                <a:solidFill>
                  <a:schemeClr val="bg1"/>
                </a:solidFill>
                <a:latin typeface="Courier New" panose="02070309020205020404" pitchFamily="49" charset="0"/>
              </a:rPr>
              <a:t>Smith</a:t>
            </a:r>
            <a:endParaRPr lang="en-GB" sz="1200" b="1" dirty="0">
              <a:solidFill>
                <a:schemeClr val="bg1"/>
              </a:solidFill>
              <a:latin typeface="Courier New" panose="02070309020205020404" pitchFamily="49" charset="0"/>
            </a:endParaRPr>
          </a:p>
        </p:txBody>
      </p:sp>
      <p:sp>
        <p:nvSpPr>
          <p:cNvPr id="15" name="TextBox 14"/>
          <p:cNvSpPr txBox="1"/>
          <p:nvPr/>
        </p:nvSpPr>
        <p:spPr>
          <a:xfrm>
            <a:off x="4983146" y="4767535"/>
            <a:ext cx="742511" cy="461665"/>
          </a:xfrm>
          <a:prstGeom prst="rect">
            <a:avLst/>
          </a:prstGeom>
          <a:solidFill>
            <a:srgbClr val="FFFFFF"/>
          </a:solidFill>
        </p:spPr>
        <p:txBody>
          <a:bodyPr wrap="none" rtlCol="0" anchor="ctr" anchorCtr="1">
            <a:spAutoFit/>
          </a:bodyPr>
          <a:lstStyle/>
          <a:p>
            <a:r>
              <a:rPr lang="en-GB" sz="1200" b="1" dirty="0">
                <a:solidFill>
                  <a:schemeClr val="bg1"/>
                </a:solidFill>
                <a:latin typeface="Courier New" panose="02070309020205020404" pitchFamily="49" charset="0"/>
              </a:rPr>
              <a:t>King</a:t>
            </a:r>
          </a:p>
          <a:p>
            <a:r>
              <a:rPr lang="en-GB" sz="1200" b="1" dirty="0" smtClean="0">
                <a:solidFill>
                  <a:schemeClr val="bg1"/>
                </a:solidFill>
                <a:latin typeface="Courier New" panose="02070309020205020404" pitchFamily="49" charset="0"/>
              </a:rPr>
              <a:t>Martin</a:t>
            </a:r>
            <a:endParaRPr lang="en-GB" sz="1200" b="1" dirty="0">
              <a:solidFill>
                <a:schemeClr val="bg1"/>
              </a:solidFill>
              <a:latin typeface="Courier New" panose="02070309020205020404" pitchFamily="49" charset="0"/>
            </a:endParaRPr>
          </a:p>
        </p:txBody>
      </p:sp>
      <p:cxnSp>
        <p:nvCxnSpPr>
          <p:cNvPr id="49" name="Curved Connector 48"/>
          <p:cNvCxnSpPr>
            <a:stCxn id="13" idx="2"/>
            <a:endCxn id="17" idx="0"/>
          </p:cNvCxnSpPr>
          <p:nvPr/>
        </p:nvCxnSpPr>
        <p:spPr bwMode="auto">
          <a:xfrm rot="5400000" flipH="1" flipV="1">
            <a:off x="2927614" y="4360490"/>
            <a:ext cx="553998" cy="1368088"/>
          </a:xfrm>
          <a:prstGeom prst="curvedConnector5">
            <a:avLst>
              <a:gd name="adj1" fmla="val -41264"/>
              <a:gd name="adj2" fmla="val 50000"/>
              <a:gd name="adj3" fmla="val 141264"/>
            </a:avLst>
          </a:prstGeom>
          <a:noFill/>
          <a:ln w="38100" cap="flat" cmpd="sng" algn="ctr">
            <a:solidFill>
              <a:srgbClr val="FFFF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Curved Connector 49"/>
          <p:cNvCxnSpPr>
            <a:stCxn id="17" idx="2"/>
            <a:endCxn id="15" idx="0"/>
          </p:cNvCxnSpPr>
          <p:nvPr/>
        </p:nvCxnSpPr>
        <p:spPr bwMode="auto">
          <a:xfrm rot="5400000" flipH="1" flipV="1">
            <a:off x="4390696" y="4265495"/>
            <a:ext cx="461665" cy="1465745"/>
          </a:xfrm>
          <a:prstGeom prst="curvedConnector5">
            <a:avLst>
              <a:gd name="adj1" fmla="val -49516"/>
              <a:gd name="adj2" fmla="val 48414"/>
              <a:gd name="adj3" fmla="val 149516"/>
            </a:avLst>
          </a:prstGeom>
          <a:noFill/>
          <a:ln w="38100" cap="flat" cmpd="sng" algn="ctr">
            <a:solidFill>
              <a:srgbClr val="FFFF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Curved Connector 56"/>
          <p:cNvCxnSpPr>
            <a:stCxn id="15" idx="2"/>
            <a:endCxn id="14" idx="0"/>
          </p:cNvCxnSpPr>
          <p:nvPr/>
        </p:nvCxnSpPr>
        <p:spPr bwMode="auto">
          <a:xfrm rot="5400000" flipH="1" flipV="1">
            <a:off x="5797483" y="4232121"/>
            <a:ext cx="553998" cy="1440160"/>
          </a:xfrm>
          <a:prstGeom prst="curvedConnector5">
            <a:avLst>
              <a:gd name="adj1" fmla="val -41264"/>
              <a:gd name="adj2" fmla="val 50000"/>
              <a:gd name="adj3" fmla="val 141264"/>
            </a:avLst>
          </a:prstGeom>
          <a:noFill/>
          <a:ln w="38100" cap="flat" cmpd="sng" algn="ctr">
            <a:solidFill>
              <a:srgbClr val="FFFF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Curved Connector 59"/>
          <p:cNvCxnSpPr/>
          <p:nvPr/>
        </p:nvCxnSpPr>
        <p:spPr bwMode="auto">
          <a:xfrm rot="5400000" flipH="1" flipV="1">
            <a:off x="7236877" y="4314003"/>
            <a:ext cx="553998" cy="1461062"/>
          </a:xfrm>
          <a:prstGeom prst="curvedConnector5">
            <a:avLst>
              <a:gd name="adj1" fmla="val -41264"/>
              <a:gd name="adj2" fmla="val 50000"/>
              <a:gd name="adj3" fmla="val 141264"/>
            </a:avLst>
          </a:prstGeom>
          <a:noFill/>
          <a:ln w="38100" cap="flat" cmpd="sng" algn="ctr">
            <a:solidFill>
              <a:srgbClr val="FFFF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321872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up)">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wipe(up)">
                                      <p:cBhvr>
                                        <p:cTn id="12" dur="5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left)">
                                      <p:cBhvr>
                                        <p:cTn id="25" dur="500"/>
                                        <p:tgtEl>
                                          <p:spTgt spid="57"/>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ipe(left)">
                                      <p:cBhvr>
                                        <p:cTn id="2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Limitations of Descending Indexes</a:t>
            </a:r>
            <a:endParaRPr lang="en-GB" dirty="0"/>
          </a:p>
        </p:txBody>
      </p:sp>
      <p:sp>
        <p:nvSpPr>
          <p:cNvPr id="3" name="Date Placeholder 2"/>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4" name="Footer Placeholder 3"/>
          <p:cNvSpPr>
            <a:spLocks noGrp="1"/>
          </p:cNvSpPr>
          <p:nvPr>
            <p:ph type="ftr" sz="quarter" idx="11"/>
          </p:nvPr>
        </p:nvSpPr>
        <p:spPr/>
        <p:txBody>
          <a:bodyPr/>
          <a:lstStyle/>
          <a:p>
            <a:pPr>
              <a:defRPr/>
            </a:pPr>
            <a:r>
              <a:rPr lang="en-US" altLang="en-US" smtClean="0"/>
              <a:t>©2015 www.go-faster.co.uk </a:t>
            </a:r>
            <a:endParaRPr lang="en-US" altLang="en-US"/>
          </a:p>
        </p:txBody>
      </p:sp>
      <p:sp>
        <p:nvSpPr>
          <p:cNvPr id="5" name="Slide Number Placeholder 4"/>
          <p:cNvSpPr>
            <a:spLocks noGrp="1"/>
          </p:cNvSpPr>
          <p:nvPr>
            <p:ph type="sldNum" sz="quarter" idx="12"/>
          </p:nvPr>
        </p:nvSpPr>
        <p:spPr/>
        <p:txBody>
          <a:bodyPr/>
          <a:lstStyle/>
          <a:p>
            <a:pPr>
              <a:defRPr/>
            </a:pPr>
            <a:fld id="{0ABB8CA7-3E8D-4BE9-9B49-AB4DE32F69E3}" type="slidenum">
              <a:rPr lang="en-US" altLang="en-US" smtClean="0"/>
              <a:pPr>
                <a:defRPr/>
              </a:pPr>
              <a:t>12</a:t>
            </a:fld>
            <a:endParaRPr lang="en-US" altLang="en-US"/>
          </a:p>
        </p:txBody>
      </p:sp>
      <p:sp>
        <p:nvSpPr>
          <p:cNvPr id="6" name="Text Placeholder 5"/>
          <p:cNvSpPr>
            <a:spLocks noGrp="1"/>
          </p:cNvSpPr>
          <p:nvPr>
            <p:ph type="body" idx="4294967295"/>
          </p:nvPr>
        </p:nvSpPr>
        <p:spPr/>
        <p:txBody>
          <a:bodyPr/>
          <a:lstStyle/>
          <a:p>
            <a:r>
              <a:rPr lang="en-GB" dirty="0" smtClean="0"/>
              <a:t>Implemented in Oracle as function based indexes</a:t>
            </a:r>
          </a:p>
          <a:p>
            <a:pPr lvl="1"/>
            <a:r>
              <a:rPr lang="en-GB" dirty="0" smtClean="0"/>
              <a:t>Use </a:t>
            </a:r>
            <a:r>
              <a:rPr lang="en-GB" i="1" dirty="0" err="1" smtClean="0"/>
              <a:t>sys_op_descend</a:t>
            </a:r>
            <a:r>
              <a:rPr lang="en-GB" i="1" dirty="0"/>
              <a:t>()</a:t>
            </a:r>
            <a:endParaRPr lang="en-GB" i="1" dirty="0" smtClean="0"/>
          </a:p>
          <a:p>
            <a:r>
              <a:rPr lang="en-GB" dirty="0" smtClean="0"/>
              <a:t>A </a:t>
            </a:r>
            <a:r>
              <a:rPr lang="en-GB" dirty="0"/>
              <a:t>unique </a:t>
            </a:r>
            <a:r>
              <a:rPr lang="en-GB" dirty="0" smtClean="0"/>
              <a:t>function-based index cannot be used to support a primary key.</a:t>
            </a:r>
          </a:p>
          <a:p>
            <a:r>
              <a:rPr lang="en-GB" dirty="0" smtClean="0"/>
              <a:t>Some things need a primary key, not just a unique index.</a:t>
            </a:r>
          </a:p>
        </p:txBody>
      </p:sp>
    </p:spTree>
    <p:extLst>
      <p:ext uri="{BB962C8B-B14F-4D97-AF65-F5344CB8AC3E}">
        <p14:creationId xmlns:p14="http://schemas.microsoft.com/office/powerpoint/2010/main" val="2529431969"/>
      </p:ext>
    </p:extLst>
  </p:cSld>
  <p:clrMapOvr>
    <a:masterClrMapping/>
  </p:clrMapOvr>
  <p:transition advTm="3594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 of Primary Keys</a:t>
            </a:r>
            <a:endParaRPr lang="en-GB" dirty="0"/>
          </a:p>
        </p:txBody>
      </p:sp>
      <p:sp>
        <p:nvSpPr>
          <p:cNvPr id="3" name="Date Placeholder 2"/>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4" name="Footer Placeholder 3"/>
          <p:cNvSpPr>
            <a:spLocks noGrp="1"/>
          </p:cNvSpPr>
          <p:nvPr>
            <p:ph type="ftr" sz="quarter" idx="11"/>
          </p:nvPr>
        </p:nvSpPr>
        <p:spPr/>
        <p:txBody>
          <a:bodyPr/>
          <a:lstStyle/>
          <a:p>
            <a:pPr>
              <a:defRPr/>
            </a:pPr>
            <a:r>
              <a:rPr lang="en-US" altLang="en-US" smtClean="0"/>
              <a:t>©2015 www.go-faster.co.uk </a:t>
            </a:r>
            <a:endParaRPr lang="en-US" altLang="en-US"/>
          </a:p>
        </p:txBody>
      </p:sp>
      <p:sp>
        <p:nvSpPr>
          <p:cNvPr id="5" name="Slide Number Placeholder 4"/>
          <p:cNvSpPr>
            <a:spLocks noGrp="1"/>
          </p:cNvSpPr>
          <p:nvPr>
            <p:ph type="sldNum" sz="quarter" idx="12"/>
          </p:nvPr>
        </p:nvSpPr>
        <p:spPr/>
        <p:txBody>
          <a:bodyPr/>
          <a:lstStyle/>
          <a:p>
            <a:pPr>
              <a:defRPr/>
            </a:pPr>
            <a:fld id="{0ABB8CA7-3E8D-4BE9-9B49-AB4DE32F69E3}" type="slidenum">
              <a:rPr lang="en-US" altLang="en-US" smtClean="0"/>
              <a:pPr>
                <a:defRPr/>
              </a:pPr>
              <a:t>13</a:t>
            </a:fld>
            <a:endParaRPr lang="en-US" altLang="en-US"/>
          </a:p>
        </p:txBody>
      </p:sp>
      <p:sp>
        <p:nvSpPr>
          <p:cNvPr id="6" name="Text Placeholder 5"/>
          <p:cNvSpPr>
            <a:spLocks noGrp="1"/>
          </p:cNvSpPr>
          <p:nvPr>
            <p:ph type="body" idx="4294967295"/>
          </p:nvPr>
        </p:nvSpPr>
        <p:spPr/>
        <p:txBody>
          <a:bodyPr/>
          <a:lstStyle/>
          <a:p>
            <a:r>
              <a:rPr lang="en-GB" dirty="0" smtClean="0"/>
              <a:t>All columns in primary key must be non-</a:t>
            </a:r>
            <a:r>
              <a:rPr lang="en-GB" dirty="0" err="1" smtClean="0"/>
              <a:t>nullable</a:t>
            </a:r>
            <a:endParaRPr lang="en-GB" dirty="0" smtClean="0"/>
          </a:p>
          <a:p>
            <a:pPr lvl="1"/>
            <a:r>
              <a:rPr lang="en-GB" dirty="0" smtClean="0"/>
              <a:t>In PeopleSoft</a:t>
            </a:r>
          </a:p>
          <a:p>
            <a:pPr lvl="2"/>
            <a:r>
              <a:rPr lang="en-GB" dirty="0" smtClean="0"/>
              <a:t>All character and numeric columns are non-</a:t>
            </a:r>
            <a:r>
              <a:rPr lang="en-GB" dirty="0" err="1" smtClean="0"/>
              <a:t>nullable</a:t>
            </a:r>
            <a:endParaRPr lang="en-GB" dirty="0" smtClean="0"/>
          </a:p>
          <a:p>
            <a:pPr lvl="2"/>
            <a:r>
              <a:rPr lang="en-GB" dirty="0" smtClean="0"/>
              <a:t>Required dates are non-</a:t>
            </a:r>
            <a:r>
              <a:rPr lang="en-GB" dirty="0" err="1" smtClean="0"/>
              <a:t>nullable</a:t>
            </a:r>
            <a:endParaRPr lang="en-GB" dirty="0" smtClean="0"/>
          </a:p>
          <a:p>
            <a:pPr lvl="2"/>
            <a:r>
              <a:rPr lang="en-GB" dirty="0" smtClean="0"/>
              <a:t>Cannot index CLOB/BLOB columns</a:t>
            </a:r>
          </a:p>
          <a:p>
            <a:pPr lvl="2"/>
            <a:r>
              <a:rPr lang="en-GB" dirty="0" smtClean="0"/>
              <a:t>Only leaves non-required dates.</a:t>
            </a:r>
          </a:p>
        </p:txBody>
      </p:sp>
    </p:spTree>
    <p:extLst>
      <p:ext uri="{BB962C8B-B14F-4D97-AF65-F5344CB8AC3E}">
        <p14:creationId xmlns:p14="http://schemas.microsoft.com/office/powerpoint/2010/main" val="3506615816"/>
      </p:ext>
    </p:extLst>
  </p:cSld>
  <p:clrMapOvr>
    <a:masterClrMapping/>
  </p:clrMapOvr>
  <p:transition advTm="82034"/>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Non-</a:t>
            </a:r>
            <a:r>
              <a:rPr lang="en-GB" dirty="0" err="1" smtClean="0"/>
              <a:t>nullable</a:t>
            </a:r>
            <a:r>
              <a:rPr lang="en-GB" baseline="0" dirty="0" smtClean="0"/>
              <a:t> unique index</a:t>
            </a:r>
            <a:endParaRPr lang="en-GB" dirty="0"/>
          </a:p>
        </p:txBody>
      </p:sp>
      <p:sp>
        <p:nvSpPr>
          <p:cNvPr id="3" name="Date Placeholder 2"/>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4" name="Footer Placeholder 3"/>
          <p:cNvSpPr>
            <a:spLocks noGrp="1"/>
          </p:cNvSpPr>
          <p:nvPr>
            <p:ph type="ftr" sz="quarter" idx="11"/>
          </p:nvPr>
        </p:nvSpPr>
        <p:spPr/>
        <p:txBody>
          <a:bodyPr/>
          <a:lstStyle/>
          <a:p>
            <a:pPr>
              <a:defRPr/>
            </a:pPr>
            <a:r>
              <a:rPr lang="en-US" altLang="en-US" smtClean="0"/>
              <a:t>©2015 www.go-faster.co.uk </a:t>
            </a:r>
            <a:endParaRPr lang="en-US" altLang="en-US"/>
          </a:p>
        </p:txBody>
      </p:sp>
      <p:sp>
        <p:nvSpPr>
          <p:cNvPr id="5" name="Slide Number Placeholder 4"/>
          <p:cNvSpPr>
            <a:spLocks noGrp="1"/>
          </p:cNvSpPr>
          <p:nvPr>
            <p:ph type="sldNum" sz="quarter" idx="12"/>
          </p:nvPr>
        </p:nvSpPr>
        <p:spPr/>
        <p:txBody>
          <a:bodyPr/>
          <a:lstStyle/>
          <a:p>
            <a:pPr>
              <a:defRPr/>
            </a:pPr>
            <a:fld id="{0ABB8CA7-3E8D-4BE9-9B49-AB4DE32F69E3}" type="slidenum">
              <a:rPr lang="en-US" altLang="en-US" smtClean="0"/>
              <a:pPr>
                <a:defRPr/>
              </a:pPr>
              <a:t>14</a:t>
            </a:fld>
            <a:endParaRPr lang="en-US" altLang="en-US"/>
          </a:p>
        </p:txBody>
      </p:sp>
      <p:sp>
        <p:nvSpPr>
          <p:cNvPr id="6" name="Text Placeholder 5"/>
          <p:cNvSpPr>
            <a:spLocks noGrp="1"/>
          </p:cNvSpPr>
          <p:nvPr>
            <p:ph type="body" idx="4294967295"/>
          </p:nvPr>
        </p:nvSpPr>
        <p:spPr/>
        <p:txBody>
          <a:bodyPr>
            <a:normAutofit fontScale="92500" lnSpcReduction="10000"/>
          </a:bodyPr>
          <a:lstStyle/>
          <a:p>
            <a:r>
              <a:rPr lang="en-GB" dirty="0" smtClean="0"/>
              <a:t>Primary key</a:t>
            </a:r>
          </a:p>
          <a:p>
            <a:pPr lvl="1"/>
            <a:r>
              <a:rPr lang="en-GB" dirty="0" smtClean="0"/>
              <a:t>PK based replication of materialised views</a:t>
            </a:r>
          </a:p>
          <a:p>
            <a:pPr lvl="2"/>
            <a:r>
              <a:rPr lang="en-GB" dirty="0" smtClean="0"/>
              <a:t>(more about this later</a:t>
            </a:r>
            <a:r>
              <a:rPr lang="en-GB" dirty="0" smtClean="0"/>
              <a:t>)</a:t>
            </a:r>
          </a:p>
          <a:p>
            <a:pPr lvl="1"/>
            <a:r>
              <a:rPr lang="en-GB" dirty="0" smtClean="0"/>
              <a:t>Star Schema transformations</a:t>
            </a:r>
          </a:p>
          <a:p>
            <a:pPr lvl="1"/>
            <a:r>
              <a:rPr lang="en-GB" dirty="0" smtClean="0"/>
              <a:t>Reference partition</a:t>
            </a:r>
            <a:endParaRPr lang="en-GB" dirty="0" smtClean="0"/>
          </a:p>
          <a:p>
            <a:r>
              <a:rPr lang="en-GB" dirty="0" smtClean="0"/>
              <a:t>Logical standby</a:t>
            </a:r>
          </a:p>
          <a:p>
            <a:pPr lvl="1"/>
            <a:r>
              <a:rPr lang="en-GB" dirty="0" smtClean="0"/>
              <a:t>Doesn’t actually need primary keys</a:t>
            </a:r>
          </a:p>
          <a:p>
            <a:pPr lvl="1"/>
            <a:r>
              <a:rPr lang="en-GB" dirty="0" smtClean="0"/>
              <a:t>Does need index to uniquely identify rows.</a:t>
            </a:r>
          </a:p>
          <a:p>
            <a:pPr lvl="1"/>
            <a:r>
              <a:rPr lang="en-GB" dirty="0" smtClean="0"/>
              <a:t>Otherwise generates supplementary logging</a:t>
            </a:r>
          </a:p>
        </p:txBody>
      </p:sp>
    </p:spTree>
    <p:extLst>
      <p:ext uri="{BB962C8B-B14F-4D97-AF65-F5344CB8AC3E}">
        <p14:creationId xmlns:p14="http://schemas.microsoft.com/office/powerpoint/2010/main" val="3400193137"/>
      </p:ext>
    </p:extLst>
  </p:cSld>
  <p:clrMapOvr>
    <a:masterClrMapping/>
  </p:clrMapOvr>
  <p:transition advTm="124638"/>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smtClean="0"/>
              <a:t>Primary Keys</a:t>
            </a:r>
            <a:endParaRPr lang="en-GB" dirty="0"/>
          </a:p>
        </p:txBody>
      </p:sp>
      <p:sp>
        <p:nvSpPr>
          <p:cNvPr id="3" name="Date Placeholder 2"/>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4" name="Footer Placeholder 3"/>
          <p:cNvSpPr>
            <a:spLocks noGrp="1"/>
          </p:cNvSpPr>
          <p:nvPr>
            <p:ph type="ftr" sz="quarter" idx="11"/>
          </p:nvPr>
        </p:nvSpPr>
        <p:spPr/>
        <p:txBody>
          <a:bodyPr/>
          <a:lstStyle/>
          <a:p>
            <a:pPr>
              <a:defRPr/>
            </a:pPr>
            <a:r>
              <a:rPr lang="en-US" altLang="en-US" smtClean="0"/>
              <a:t>©2015 www.go-faster.co.uk </a:t>
            </a:r>
            <a:endParaRPr lang="en-US" altLang="en-US"/>
          </a:p>
        </p:txBody>
      </p:sp>
      <p:sp>
        <p:nvSpPr>
          <p:cNvPr id="5" name="Slide Number Placeholder 4"/>
          <p:cNvSpPr>
            <a:spLocks noGrp="1"/>
          </p:cNvSpPr>
          <p:nvPr>
            <p:ph type="sldNum" sz="quarter" idx="12"/>
          </p:nvPr>
        </p:nvSpPr>
        <p:spPr/>
        <p:txBody>
          <a:bodyPr/>
          <a:lstStyle/>
          <a:p>
            <a:pPr>
              <a:defRPr/>
            </a:pPr>
            <a:fld id="{0ABB8CA7-3E8D-4BE9-9B49-AB4DE32F69E3}" type="slidenum">
              <a:rPr lang="en-US" altLang="en-US" smtClean="0"/>
              <a:pPr>
                <a:defRPr/>
              </a:pPr>
              <a:t>15</a:t>
            </a:fld>
            <a:endParaRPr lang="en-US" altLang="en-US"/>
          </a:p>
        </p:txBody>
      </p:sp>
      <p:sp>
        <p:nvSpPr>
          <p:cNvPr id="6" name="Text Placeholder 5"/>
          <p:cNvSpPr>
            <a:spLocks noGrp="1"/>
          </p:cNvSpPr>
          <p:nvPr>
            <p:ph type="body" idx="4294967295"/>
          </p:nvPr>
        </p:nvSpPr>
        <p:spPr/>
        <p:txBody>
          <a:bodyPr/>
          <a:lstStyle/>
          <a:p>
            <a:r>
              <a:rPr lang="en-GB" dirty="0" smtClean="0"/>
              <a:t>Normal unique indexes on only non-</a:t>
            </a:r>
            <a:r>
              <a:rPr lang="en-GB" dirty="0" err="1" smtClean="0"/>
              <a:t>nullable</a:t>
            </a:r>
            <a:r>
              <a:rPr lang="en-GB" dirty="0" smtClean="0"/>
              <a:t> columns can support primary keys</a:t>
            </a:r>
          </a:p>
          <a:p>
            <a:pPr marL="0" indent="0">
              <a:buNone/>
            </a:pPr>
            <a:endParaRPr lang="en-GB" sz="2400" dirty="0" smtClean="0">
              <a:solidFill>
                <a:srgbClr val="92D050"/>
              </a:solidFill>
              <a:latin typeface="Lucida Console" panose="020B0609040504020204" pitchFamily="49" charset="0"/>
              <a:cs typeface="Consolas" panose="020B0609020204030204" pitchFamily="49" charset="0"/>
            </a:endParaRPr>
          </a:p>
          <a:p>
            <a:pPr marL="0" indent="0">
              <a:buNone/>
            </a:pPr>
            <a:r>
              <a:rPr lang="en-GB" sz="2400" dirty="0" smtClean="0">
                <a:solidFill>
                  <a:srgbClr val="92D050"/>
                </a:solidFill>
                <a:latin typeface="Lucida Console" panose="020B0609040504020204" pitchFamily="49" charset="0"/>
                <a:cs typeface="Consolas" panose="020B0609020204030204" pitchFamily="49" charset="0"/>
              </a:rPr>
              <a:t>create </a:t>
            </a:r>
            <a:r>
              <a:rPr lang="en-GB" sz="2400" dirty="0">
                <a:solidFill>
                  <a:srgbClr val="92D050"/>
                </a:solidFill>
                <a:latin typeface="Lucida Console" panose="020B0609040504020204" pitchFamily="49" charset="0"/>
                <a:cs typeface="Consolas" panose="020B0609020204030204" pitchFamily="49" charset="0"/>
              </a:rPr>
              <a:t>unique index t2 on t(b);</a:t>
            </a:r>
          </a:p>
          <a:p>
            <a:pPr marL="0" indent="0">
              <a:buNone/>
            </a:pPr>
            <a:r>
              <a:rPr lang="en-GB" sz="2400" dirty="0" smtClean="0">
                <a:solidFill>
                  <a:srgbClr val="92D050"/>
                </a:solidFill>
                <a:latin typeface="Lucida Console" panose="020B0609040504020204" pitchFamily="49" charset="0"/>
                <a:cs typeface="Consolas" panose="020B0609020204030204" pitchFamily="49" charset="0"/>
              </a:rPr>
              <a:t>alter </a:t>
            </a:r>
            <a:r>
              <a:rPr lang="en-GB" sz="2400" dirty="0">
                <a:solidFill>
                  <a:srgbClr val="92D050"/>
                </a:solidFill>
                <a:latin typeface="Lucida Console" panose="020B0609040504020204" pitchFamily="49" charset="0"/>
                <a:cs typeface="Consolas" panose="020B0609020204030204" pitchFamily="49" charset="0"/>
              </a:rPr>
              <a:t>table t add constraint PK_ON_FUNC primary key (b) using index t2</a:t>
            </a:r>
            <a:r>
              <a:rPr lang="en-GB" sz="2400" dirty="0" smtClean="0">
                <a:solidFill>
                  <a:srgbClr val="92D050"/>
                </a:solidFill>
                <a:latin typeface="Lucida Console" panose="020B0609040504020204" pitchFamily="49" charset="0"/>
                <a:cs typeface="Consolas" panose="020B0609020204030204" pitchFamily="49" charset="0"/>
              </a:rPr>
              <a:t>;</a:t>
            </a:r>
            <a:endParaRPr lang="en-GB" dirty="0">
              <a:solidFill>
                <a:srgbClr val="92D050"/>
              </a:solidFill>
              <a:latin typeface="Lucida Console" panose="020B0609040504020204" pitchFamily="49" charset="0"/>
              <a:cs typeface="Consolas" panose="020B0609020204030204" pitchFamily="49" charset="0"/>
            </a:endParaRPr>
          </a:p>
        </p:txBody>
      </p:sp>
    </p:spTree>
    <p:extLst>
      <p:ext uri="{BB962C8B-B14F-4D97-AF65-F5344CB8AC3E}">
        <p14:creationId xmlns:p14="http://schemas.microsoft.com/office/powerpoint/2010/main" val="1094284016"/>
      </p:ext>
    </p:extLst>
  </p:cSld>
  <p:clrMapOvr>
    <a:masterClrMapping/>
  </p:clrMapOvr>
  <p:transition advTm="1983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Upgrade</a:t>
            </a:r>
            <a:r>
              <a:rPr lang="en-GB" baseline="0" dirty="0" smtClean="0"/>
              <a:t> considerations</a:t>
            </a:r>
            <a:endParaRPr lang="en-GB" dirty="0"/>
          </a:p>
        </p:txBody>
      </p:sp>
      <p:sp>
        <p:nvSpPr>
          <p:cNvPr id="3" name="Date Placeholder 2"/>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4" name="Footer Placeholder 3"/>
          <p:cNvSpPr>
            <a:spLocks noGrp="1"/>
          </p:cNvSpPr>
          <p:nvPr>
            <p:ph type="ftr" sz="quarter" idx="11"/>
          </p:nvPr>
        </p:nvSpPr>
        <p:spPr/>
        <p:txBody>
          <a:bodyPr/>
          <a:lstStyle/>
          <a:p>
            <a:pPr>
              <a:defRPr/>
            </a:pPr>
            <a:r>
              <a:rPr lang="en-US" altLang="en-US" smtClean="0"/>
              <a:t>©2015 www.go-faster.co.uk </a:t>
            </a:r>
            <a:endParaRPr lang="en-US" altLang="en-US"/>
          </a:p>
        </p:txBody>
      </p:sp>
      <p:sp>
        <p:nvSpPr>
          <p:cNvPr id="5" name="Slide Number Placeholder 4"/>
          <p:cNvSpPr>
            <a:spLocks noGrp="1"/>
          </p:cNvSpPr>
          <p:nvPr>
            <p:ph type="sldNum" sz="quarter" idx="12"/>
          </p:nvPr>
        </p:nvSpPr>
        <p:spPr/>
        <p:txBody>
          <a:bodyPr/>
          <a:lstStyle/>
          <a:p>
            <a:pPr>
              <a:defRPr/>
            </a:pPr>
            <a:fld id="{0ABB8CA7-3E8D-4BE9-9B49-AB4DE32F69E3}" type="slidenum">
              <a:rPr lang="en-US" altLang="en-US" smtClean="0"/>
              <a:pPr>
                <a:defRPr/>
              </a:pPr>
              <a:t>16</a:t>
            </a:fld>
            <a:endParaRPr lang="en-US" altLang="en-US"/>
          </a:p>
        </p:txBody>
      </p:sp>
      <p:sp>
        <p:nvSpPr>
          <p:cNvPr id="6" name="Text Placeholder 5"/>
          <p:cNvSpPr>
            <a:spLocks noGrp="1"/>
          </p:cNvSpPr>
          <p:nvPr>
            <p:ph type="body" idx="4294967295"/>
          </p:nvPr>
        </p:nvSpPr>
        <p:spPr/>
        <p:txBody>
          <a:bodyPr/>
          <a:lstStyle/>
          <a:p>
            <a:r>
              <a:rPr lang="en-GB" dirty="0" smtClean="0"/>
              <a:t>Lots of descending indexes,</a:t>
            </a:r>
            <a:r>
              <a:rPr lang="en-GB" baseline="0" dirty="0" smtClean="0"/>
              <a:t> </a:t>
            </a:r>
          </a:p>
          <a:p>
            <a:pPr lvl="1"/>
            <a:r>
              <a:rPr lang="en-GB" baseline="0" dirty="0" smtClean="0"/>
              <a:t>mostly on EFFDT</a:t>
            </a:r>
          </a:p>
          <a:p>
            <a:r>
              <a:rPr lang="en-GB" dirty="0" smtClean="0"/>
              <a:t>Suggestion</a:t>
            </a:r>
          </a:p>
          <a:p>
            <a:pPr lvl="1"/>
            <a:r>
              <a:rPr lang="en-GB" dirty="0" smtClean="0"/>
              <a:t>Pave the way for the upgrade</a:t>
            </a:r>
          </a:p>
          <a:p>
            <a:pPr lvl="1"/>
            <a:r>
              <a:rPr lang="en-GB" dirty="0" smtClean="0"/>
              <a:t>Set Oracle initialisation parameter to prevent creation of descending index</a:t>
            </a:r>
          </a:p>
          <a:p>
            <a:pPr lvl="2"/>
            <a:r>
              <a:rPr lang="en-GB" dirty="0" smtClean="0"/>
              <a:t>_IGNORE_DESC_IN_INDEX = TRUE</a:t>
            </a:r>
          </a:p>
        </p:txBody>
      </p:sp>
    </p:spTree>
    <p:extLst>
      <p:ext uri="{BB962C8B-B14F-4D97-AF65-F5344CB8AC3E}">
        <p14:creationId xmlns:p14="http://schemas.microsoft.com/office/powerpoint/2010/main" val="2012386779"/>
      </p:ext>
    </p:extLst>
  </p:cSld>
  <p:clrMapOvr>
    <a:masterClrMapping/>
  </p:clrMapOvr>
  <p:transition advTm="66447"/>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Date Placeholder 2"/>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4" name="Footer Placeholder 3"/>
          <p:cNvSpPr>
            <a:spLocks noGrp="1"/>
          </p:cNvSpPr>
          <p:nvPr>
            <p:ph type="ftr" sz="quarter" idx="11"/>
          </p:nvPr>
        </p:nvSpPr>
        <p:spPr/>
        <p:txBody>
          <a:bodyPr/>
          <a:lstStyle/>
          <a:p>
            <a:pPr>
              <a:defRPr/>
            </a:pPr>
            <a:r>
              <a:rPr lang="en-US" altLang="en-US" smtClean="0"/>
              <a:t>©2015 www.go-faster.co.uk </a:t>
            </a:r>
            <a:endParaRPr lang="en-US" altLang="en-US"/>
          </a:p>
        </p:txBody>
      </p:sp>
      <p:sp>
        <p:nvSpPr>
          <p:cNvPr id="5" name="Slide Number Placeholder 4"/>
          <p:cNvSpPr>
            <a:spLocks noGrp="1"/>
          </p:cNvSpPr>
          <p:nvPr>
            <p:ph type="sldNum" sz="quarter" idx="12"/>
          </p:nvPr>
        </p:nvSpPr>
        <p:spPr/>
        <p:txBody>
          <a:bodyPr/>
          <a:lstStyle/>
          <a:p>
            <a:pPr>
              <a:defRPr/>
            </a:pPr>
            <a:fld id="{0ABB8CA7-3E8D-4BE9-9B49-AB4DE32F69E3}" type="slidenum">
              <a:rPr lang="en-US" altLang="en-US" smtClean="0"/>
              <a:pPr>
                <a:defRPr/>
              </a:pPr>
              <a:t>17</a:t>
            </a:fld>
            <a:endParaRPr lang="en-US" altLang="en-US"/>
          </a:p>
        </p:txBody>
      </p:sp>
      <p:sp>
        <p:nvSpPr>
          <p:cNvPr id="6" name="Text Placeholder 5"/>
          <p:cNvSpPr>
            <a:spLocks noGrp="1"/>
          </p:cNvSpPr>
          <p:nvPr>
            <p:ph type="body" idx="4294967295"/>
          </p:nvPr>
        </p:nvSpPr>
        <p:spPr/>
        <p:txBody>
          <a:bodyPr/>
          <a:lstStyle/>
          <a:p>
            <a:r>
              <a:rPr lang="en-GB" dirty="0" smtClean="0"/>
              <a:t>Replacement</a:t>
            </a:r>
            <a:r>
              <a:rPr lang="en-GB" baseline="0" dirty="0" smtClean="0"/>
              <a:t> of descending indexes </a:t>
            </a:r>
          </a:p>
          <a:p>
            <a:pPr lvl="1"/>
            <a:r>
              <a:rPr lang="en-GB" baseline="0" dirty="0" smtClean="0"/>
              <a:t>should</a:t>
            </a:r>
            <a:r>
              <a:rPr lang="en-GB" dirty="0" smtClean="0"/>
              <a:t> produce small improvement</a:t>
            </a:r>
          </a:p>
          <a:p>
            <a:pPr lvl="2"/>
            <a:r>
              <a:rPr lang="en-GB" dirty="0" smtClean="0"/>
              <a:t>especially to effective-date/sequence sub-queries</a:t>
            </a:r>
          </a:p>
          <a:p>
            <a:pPr lvl="1"/>
            <a:r>
              <a:rPr lang="en-GB" dirty="0" smtClean="0"/>
              <a:t>Opens opportunity to use other Oracle features</a:t>
            </a:r>
          </a:p>
          <a:p>
            <a:pPr lvl="1"/>
            <a:r>
              <a:rPr lang="en-GB" dirty="0" smtClean="0"/>
              <a:t>Why wait for PT8.54?</a:t>
            </a:r>
            <a:endParaRPr lang="en-GB" dirty="0"/>
          </a:p>
        </p:txBody>
      </p:sp>
    </p:spTree>
    <p:extLst>
      <p:ext uri="{BB962C8B-B14F-4D97-AF65-F5344CB8AC3E}">
        <p14:creationId xmlns:p14="http://schemas.microsoft.com/office/powerpoint/2010/main" val="3459784359"/>
      </p:ext>
    </p:extLst>
  </p:cSld>
  <p:clrMapOvr>
    <a:masterClrMapping/>
  </p:clrMapOvr>
  <p:transition advTm="46954"/>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eaLnBrk="0" fontAlgn="base" hangingPunct="0"/>
            <a:r>
              <a:rPr lang="en-GB" sz="4400" i="1" dirty="0" smtClean="0">
                <a:solidFill>
                  <a:schemeClr val="tx2"/>
                </a:solidFill>
                <a:effectLst/>
                <a:latin typeface="+mj-lt"/>
                <a:ea typeface="+mj-ea"/>
                <a:cs typeface="+mj-cs"/>
              </a:rPr>
              <a:t>Materialised Views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Snapshots introduced in Oracle7</a:t>
            </a:r>
          </a:p>
          <a:p>
            <a:r>
              <a:rPr lang="en-GB" dirty="0" smtClean="0"/>
              <a:t>Renamed Materialized</a:t>
            </a:r>
            <a:r>
              <a:rPr lang="en-GB" baseline="0" dirty="0" smtClean="0"/>
              <a:t> Views in Oracle 8i</a:t>
            </a:r>
          </a:p>
          <a:p>
            <a:pPr lvl="1"/>
            <a:r>
              <a:rPr lang="en-GB" dirty="0" smtClean="0"/>
              <a:t>Table that contains results of a query</a:t>
            </a:r>
          </a:p>
          <a:p>
            <a:pPr lvl="1"/>
            <a:r>
              <a:rPr lang="en-GB" dirty="0" smtClean="0"/>
              <a:t>Hidden triggers to maintain MV logs</a:t>
            </a:r>
            <a:endParaRPr lang="en-GB" baseline="0" dirty="0" smtClean="0"/>
          </a:p>
          <a:p>
            <a:pPr lvl="1"/>
            <a:r>
              <a:rPr lang="en-GB" dirty="0" smtClean="0"/>
              <a:t>Oracle supplied </a:t>
            </a:r>
            <a:r>
              <a:rPr lang="en-GB" dirty="0"/>
              <a:t>package </a:t>
            </a:r>
            <a:endParaRPr lang="en-GB" dirty="0" smtClean="0"/>
          </a:p>
          <a:p>
            <a:pPr lvl="2"/>
            <a:r>
              <a:rPr lang="en-GB" dirty="0" smtClean="0"/>
              <a:t>DBMS_MVIEW </a:t>
            </a:r>
            <a:r>
              <a:rPr lang="en-GB" dirty="0"/>
              <a:t>to </a:t>
            </a:r>
            <a:r>
              <a:rPr lang="en-GB" dirty="0" smtClean="0"/>
              <a:t>maintain </a:t>
            </a:r>
            <a:r>
              <a:rPr lang="en-GB" dirty="0" smtClean="0"/>
              <a:t>them</a:t>
            </a:r>
          </a:p>
          <a:p>
            <a:pPr lvl="2"/>
            <a:r>
              <a:rPr lang="en-GB" dirty="0" smtClean="0"/>
              <a:t>DBMS_REFRESH</a:t>
            </a:r>
            <a:endParaRPr lang="en-GB" dirty="0" smtClean="0"/>
          </a:p>
          <a:p>
            <a:pPr lvl="1"/>
            <a:r>
              <a:rPr lang="en-GB" dirty="0" smtClean="0"/>
              <a:t>Incremental refresh of single table MV</a:t>
            </a:r>
          </a:p>
          <a:p>
            <a:pPr lvl="2"/>
            <a:r>
              <a:rPr lang="en-GB" dirty="0" smtClean="0"/>
              <a:t>Primary Key –or- ROWID</a:t>
            </a:r>
          </a:p>
          <a:p>
            <a:pPr lvl="1"/>
            <a:r>
              <a:rPr lang="en-GB" dirty="0" smtClean="0"/>
              <a:t>Complete refresh of complex MV</a:t>
            </a:r>
          </a:p>
          <a:p>
            <a:pPr lvl="1"/>
            <a:r>
              <a:rPr lang="en-GB" dirty="0" smtClean="0"/>
              <a:t>Populate on creation or later</a:t>
            </a: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18</a:t>
            </a:fld>
            <a:endParaRPr lang="en-US" altLang="en-US"/>
          </a:p>
        </p:txBody>
      </p:sp>
    </p:spTree>
    <p:extLst>
      <p:ext uri="{BB962C8B-B14F-4D97-AF65-F5344CB8AC3E}">
        <p14:creationId xmlns:p14="http://schemas.microsoft.com/office/powerpoint/2010/main" val="605499730"/>
      </p:ext>
    </p:extLst>
  </p:cSld>
  <p:clrMapOvr>
    <a:masterClrMapping/>
  </p:clrMapOvr>
  <p:transition advTm="116812"/>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Materialise a View?</a:t>
            </a:r>
            <a:endParaRPr lang="en-GB" dirty="0"/>
          </a:p>
        </p:txBody>
      </p:sp>
      <p:sp>
        <p:nvSpPr>
          <p:cNvPr id="3" name="Content Placeholder 2"/>
          <p:cNvSpPr>
            <a:spLocks noGrp="1"/>
          </p:cNvSpPr>
          <p:nvPr>
            <p:ph idx="1"/>
          </p:nvPr>
        </p:nvSpPr>
        <p:spPr/>
        <p:txBody>
          <a:bodyPr>
            <a:normAutofit lnSpcReduction="10000"/>
          </a:bodyPr>
          <a:lstStyle/>
          <a:p>
            <a:r>
              <a:rPr lang="en-GB" dirty="0" smtClean="0"/>
              <a:t>Performance advantages over accessing underlying data directly</a:t>
            </a:r>
          </a:p>
          <a:p>
            <a:pPr lvl="1"/>
            <a:r>
              <a:rPr lang="en-GB" dirty="0" smtClean="0"/>
              <a:t>latency</a:t>
            </a:r>
          </a:p>
          <a:p>
            <a:r>
              <a:rPr lang="en-GB" dirty="0" smtClean="0"/>
              <a:t>Reduction in I/O, mostly physical</a:t>
            </a:r>
          </a:p>
          <a:p>
            <a:pPr lvl="1"/>
            <a:r>
              <a:rPr lang="en-GB" dirty="0" smtClean="0"/>
              <a:t>Different database</a:t>
            </a:r>
          </a:p>
          <a:p>
            <a:pPr lvl="1"/>
            <a:r>
              <a:rPr lang="en-GB" dirty="0" smtClean="0"/>
              <a:t>Subset of rows</a:t>
            </a:r>
          </a:p>
          <a:p>
            <a:pPr lvl="1"/>
            <a:r>
              <a:rPr lang="en-GB" dirty="0" smtClean="0"/>
              <a:t>Subset of columns</a:t>
            </a:r>
          </a:p>
          <a:p>
            <a:pPr lvl="1"/>
            <a:r>
              <a:rPr lang="en-GB" dirty="0" smtClean="0"/>
              <a:t>Different indexing</a:t>
            </a:r>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19</a:t>
            </a:fld>
            <a:endParaRPr lang="en-US" altLang="en-US"/>
          </a:p>
        </p:txBody>
      </p:sp>
    </p:spTree>
    <p:extLst>
      <p:ext uri="{BB962C8B-B14F-4D97-AF65-F5344CB8AC3E}">
        <p14:creationId xmlns:p14="http://schemas.microsoft.com/office/powerpoint/2010/main" val="1741608343"/>
      </p:ext>
    </p:extLst>
  </p:cSld>
  <p:clrMapOvr>
    <a:masterClrMapping/>
  </p:clrMapOvr>
  <p:transition advTm="572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Date Placeholder 4"/>
          <p:cNvSpPr>
            <a:spLocks noGrp="1"/>
          </p:cNvSpPr>
          <p:nvPr>
            <p:ph type="dt" sz="quarter" idx="10"/>
          </p:nvPr>
        </p:nvSpPr>
        <p:spPr>
          <a:noFill/>
        </p:spPr>
        <p:txBody>
          <a:bodyP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FontTx/>
              <a:buNone/>
            </a:pPr>
            <a:r>
              <a:rPr lang="en-US" altLang="en-US" sz="1400" smtClean="0">
                <a:latin typeface="Arial" charset="0"/>
              </a:rPr>
              <a:t>PeopleTools 8.54 for the Oracle DBA</a:t>
            </a:r>
          </a:p>
        </p:txBody>
      </p:sp>
      <p:sp>
        <p:nvSpPr>
          <p:cNvPr id="5123" name="Footer Placeholder 5"/>
          <p:cNvSpPr>
            <a:spLocks noGrp="1"/>
          </p:cNvSpPr>
          <p:nvPr>
            <p:ph type="ftr" sz="quarter" idx="11"/>
          </p:nvPr>
        </p:nvSpPr>
        <p:spPr>
          <a:noFill/>
        </p:spPr>
        <p:txBody>
          <a:bodyP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a:spcBef>
                <a:spcPct val="0"/>
              </a:spcBef>
              <a:buClrTx/>
              <a:buFontTx/>
              <a:buNone/>
            </a:pPr>
            <a:r>
              <a:rPr lang="en-US" altLang="en-US" sz="1400" smtClean="0">
                <a:latin typeface="Arial" charset="0"/>
              </a:rPr>
              <a:t>©2015 www.go-faster.co.uk </a:t>
            </a:r>
          </a:p>
        </p:txBody>
      </p:sp>
      <p:sp>
        <p:nvSpPr>
          <p:cNvPr id="5124" name="Slide Number Placeholder 6"/>
          <p:cNvSpPr>
            <a:spLocks noGrp="1"/>
          </p:cNvSpPr>
          <p:nvPr>
            <p:ph type="sldNum" sz="quarter" idx="12"/>
          </p:nvPr>
        </p:nvSpPr>
        <p:spPr>
          <a:noFill/>
        </p:spPr>
        <p:txBody>
          <a:bodyP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fld id="{F1D9E716-F507-4E6D-8BA7-98135BA3D292}" type="slidenum">
              <a:rPr lang="en-US" altLang="en-US" sz="1400" smtClean="0">
                <a:latin typeface="Arial" charset="0"/>
              </a:rPr>
              <a:pPr algn="r">
                <a:spcBef>
                  <a:spcPct val="0"/>
                </a:spcBef>
                <a:buClrTx/>
                <a:buFontTx/>
                <a:buNone/>
              </a:pPr>
              <a:t>2</a:t>
            </a:fld>
            <a:endParaRPr lang="en-US" altLang="en-US" sz="1400" smtClean="0">
              <a:latin typeface="Arial" charset="0"/>
            </a:endParaRPr>
          </a:p>
        </p:txBody>
      </p:sp>
      <p:sp>
        <p:nvSpPr>
          <p:cNvPr id="5125" name="Rectangle 3"/>
          <p:cNvSpPr>
            <a:spLocks noGrp="1" noChangeArrowheads="1"/>
          </p:cNvSpPr>
          <p:nvPr>
            <p:ph type="body" sz="half" idx="1"/>
          </p:nvPr>
        </p:nvSpPr>
        <p:spPr>
          <a:xfrm>
            <a:off x="685800" y="2057400"/>
            <a:ext cx="3810000" cy="4191000"/>
          </a:xfrm>
        </p:spPr>
        <p:txBody>
          <a:bodyPr/>
          <a:lstStyle/>
          <a:p>
            <a:pPr>
              <a:lnSpc>
                <a:spcPct val="90000"/>
              </a:lnSpc>
            </a:pPr>
            <a:r>
              <a:rPr lang="en-GB" altLang="en-US" sz="2400" dirty="0" smtClean="0"/>
              <a:t>Oracle Database Specialist</a:t>
            </a:r>
          </a:p>
          <a:p>
            <a:pPr>
              <a:lnSpc>
                <a:spcPct val="90000"/>
              </a:lnSpc>
            </a:pPr>
            <a:r>
              <a:rPr lang="en-GB" altLang="en-US" sz="2400" dirty="0" smtClean="0"/>
              <a:t>PeopleSoft</a:t>
            </a:r>
          </a:p>
          <a:p>
            <a:pPr lvl="1">
              <a:lnSpc>
                <a:spcPct val="90000"/>
              </a:lnSpc>
            </a:pPr>
            <a:r>
              <a:rPr lang="en-GB" altLang="en-US" sz="2000" dirty="0" smtClean="0"/>
              <a:t>Independent consultant</a:t>
            </a:r>
          </a:p>
          <a:p>
            <a:pPr>
              <a:lnSpc>
                <a:spcPct val="90000"/>
              </a:lnSpc>
            </a:pPr>
            <a:r>
              <a:rPr lang="en-GB" altLang="en-US" sz="2400" dirty="0" smtClean="0"/>
              <a:t>Performance tuning</a:t>
            </a:r>
          </a:p>
          <a:p>
            <a:pPr lvl="1">
              <a:lnSpc>
                <a:spcPct val="90000"/>
              </a:lnSpc>
            </a:pPr>
            <a:r>
              <a:rPr lang="en-GB" altLang="en-US" sz="2000" dirty="0" smtClean="0"/>
              <a:t>PeopleSoft ERP</a:t>
            </a:r>
          </a:p>
          <a:p>
            <a:pPr lvl="1">
              <a:lnSpc>
                <a:spcPct val="90000"/>
              </a:lnSpc>
            </a:pPr>
            <a:r>
              <a:rPr lang="en-GB" altLang="en-US" sz="2000" dirty="0" smtClean="0"/>
              <a:t>Oracle RDBMS</a:t>
            </a:r>
          </a:p>
          <a:p>
            <a:pPr>
              <a:lnSpc>
                <a:spcPct val="90000"/>
              </a:lnSpc>
            </a:pPr>
            <a:r>
              <a:rPr lang="en-GB" altLang="en-US" sz="2400" dirty="0" smtClean="0"/>
              <a:t>Book</a:t>
            </a:r>
          </a:p>
          <a:p>
            <a:pPr lvl="1">
              <a:lnSpc>
                <a:spcPct val="90000"/>
              </a:lnSpc>
            </a:pPr>
            <a:r>
              <a:rPr lang="en-GB" altLang="en-US" sz="2000" dirty="0" smtClean="0">
                <a:hlinkClick r:id="rId3"/>
              </a:rPr>
              <a:t>www.psftdba.com</a:t>
            </a:r>
            <a:endParaRPr lang="en-GB" altLang="en-US" sz="2000" dirty="0" smtClean="0"/>
          </a:p>
          <a:p>
            <a:pPr>
              <a:lnSpc>
                <a:spcPct val="90000"/>
              </a:lnSpc>
            </a:pPr>
            <a:r>
              <a:rPr lang="en-GB" altLang="en-US" sz="2400" dirty="0" smtClean="0"/>
              <a:t>       Oak Table</a:t>
            </a:r>
          </a:p>
          <a:p>
            <a:pPr>
              <a:lnSpc>
                <a:spcPct val="90000"/>
              </a:lnSpc>
            </a:pPr>
            <a:r>
              <a:rPr lang="en-GB" altLang="en-US" sz="2400" dirty="0" smtClean="0"/>
              <a:t>.</a:t>
            </a:r>
          </a:p>
        </p:txBody>
      </p:sp>
      <p:sp>
        <p:nvSpPr>
          <p:cNvPr id="5126" name="Rectangle 2"/>
          <p:cNvSpPr>
            <a:spLocks noGrp="1" noChangeArrowheads="1"/>
          </p:cNvSpPr>
          <p:nvPr>
            <p:ph type="title"/>
          </p:nvPr>
        </p:nvSpPr>
        <p:spPr/>
        <p:txBody>
          <a:bodyPr/>
          <a:lstStyle/>
          <a:p>
            <a:r>
              <a:rPr lang="en-US" altLang="en-US" dirty="0" smtClean="0"/>
              <a:t>Who Am I?</a:t>
            </a:r>
            <a:endParaRPr lang="en-GB" altLang="en-US" dirty="0" smtClean="0"/>
          </a:p>
        </p:txBody>
      </p:sp>
      <p:pic>
        <p:nvPicPr>
          <p:cNvPr id="512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1475" y="2276475"/>
            <a:ext cx="2778125" cy="3676650"/>
          </a:xfrm>
          <a:prstGeom prst="rect">
            <a:avLst/>
          </a:prstGeom>
          <a:noFill/>
          <a:ln w="9360">
            <a:solidFill>
              <a:srgbClr val="FFFFFF"/>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8" name="Picture 6" descr="oakta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5084763"/>
            <a:ext cx="457200" cy="269875"/>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5129" name="Picture 7" descr="O_ACEDirectorLogo_clrrev"/>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8375" y="5373688"/>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1599"/>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eaLnBrk="0" fontAlgn="base" hangingPunct="0"/>
            <a:r>
              <a:rPr lang="en-GB" sz="4400" i="1" dirty="0" smtClean="0">
                <a:solidFill>
                  <a:schemeClr val="tx2"/>
                </a:solidFill>
                <a:effectLst/>
                <a:latin typeface="+mj-lt"/>
                <a:ea typeface="+mj-ea"/>
                <a:cs typeface="+mj-cs"/>
              </a:rPr>
              <a:t>Materialised Views in PT8.54</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PeopleSoft Documentation: </a:t>
            </a:r>
          </a:p>
          <a:p>
            <a:pPr lvl="1"/>
            <a:r>
              <a:rPr lang="en-GB" sz="2800" dirty="0" smtClean="0">
                <a:solidFill>
                  <a:schemeClr val="tx1"/>
                </a:solidFill>
                <a:effectLst/>
                <a:latin typeface="+mn-lt"/>
                <a:ea typeface="+mn-ea"/>
                <a:cs typeface="+mn-cs"/>
                <a:hlinkClick r:id="rId2"/>
              </a:rPr>
              <a:t>Data Management, Using Materialized Views</a:t>
            </a:r>
            <a:endParaRPr lang="en-GB" sz="2800" dirty="0" smtClean="0">
              <a:solidFill>
                <a:schemeClr val="tx1"/>
              </a:solidFill>
              <a:effectLst/>
              <a:latin typeface="+mn-lt"/>
              <a:ea typeface="+mn-ea"/>
              <a:cs typeface="+mn-cs"/>
            </a:endParaRPr>
          </a:p>
          <a:p>
            <a:r>
              <a:rPr lang="en-GB" dirty="0" smtClean="0"/>
              <a:t>New PeopleTools tables</a:t>
            </a:r>
          </a:p>
          <a:p>
            <a:pPr lvl="1"/>
            <a:r>
              <a:rPr lang="en-GB" dirty="0" smtClean="0"/>
              <a:t>PSPTMATVWDEFN</a:t>
            </a:r>
          </a:p>
          <a:p>
            <a:pPr lvl="2"/>
            <a:r>
              <a:rPr lang="en-GB" dirty="0" smtClean="0"/>
              <a:t>addition </a:t>
            </a:r>
            <a:r>
              <a:rPr lang="en-GB" dirty="0"/>
              <a:t>definition fields for the MV, build, refresh, staleness, stats.  </a:t>
            </a:r>
            <a:endParaRPr lang="en-GB" dirty="0" smtClean="0"/>
          </a:p>
          <a:p>
            <a:pPr lvl="2"/>
            <a:r>
              <a:rPr lang="en-GB" dirty="0" smtClean="0"/>
              <a:t>Doesn't </a:t>
            </a:r>
            <a:r>
              <a:rPr lang="en-GB" dirty="0"/>
              <a:t>contain the query, that is in PSSQLTEXTDEFN as it is for all other views.</a:t>
            </a:r>
          </a:p>
          <a:p>
            <a:pPr lvl="1"/>
            <a:r>
              <a:rPr lang="en-GB" dirty="0" smtClean="0"/>
              <a:t>PSPTMATVWDEP</a:t>
            </a:r>
          </a:p>
          <a:p>
            <a:pPr lvl="2"/>
            <a:r>
              <a:rPr lang="en-GB" dirty="0" smtClean="0"/>
              <a:t>lists </a:t>
            </a:r>
            <a:r>
              <a:rPr lang="en-GB" dirty="0"/>
              <a:t>tables upon which MV depends.  </a:t>
            </a:r>
            <a:endParaRPr lang="en-GB" dirty="0" smtClean="0"/>
          </a:p>
          <a:p>
            <a:pPr lvl="2"/>
            <a:r>
              <a:rPr lang="en-GB" dirty="0" smtClean="0"/>
              <a:t>PeopleSoft </a:t>
            </a:r>
            <a:r>
              <a:rPr lang="en-GB" dirty="0"/>
              <a:t>seems to work this out for itself by parsing the SQL query.</a:t>
            </a: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20</a:t>
            </a:fld>
            <a:endParaRPr lang="en-US" altLang="en-US"/>
          </a:p>
        </p:txBody>
      </p:sp>
    </p:spTree>
    <p:extLst>
      <p:ext uri="{BB962C8B-B14F-4D97-AF65-F5344CB8AC3E}">
        <p14:creationId xmlns:p14="http://schemas.microsoft.com/office/powerpoint/2010/main" val="1885858153"/>
      </p:ext>
    </p:extLst>
  </p:cSld>
  <p:clrMapOvr>
    <a:masterClrMapping/>
  </p:clrMapOvr>
  <p:transition advTm="493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1: Replicate part of JOB</a:t>
            </a:r>
            <a:endParaRPr lang="en-GB" dirty="0"/>
          </a:p>
        </p:txBody>
      </p:sp>
      <p:sp>
        <p:nvSpPr>
          <p:cNvPr id="3" name="Content Placeholder 2"/>
          <p:cNvSpPr>
            <a:spLocks noGrp="1"/>
          </p:cNvSpPr>
          <p:nvPr>
            <p:ph idx="1"/>
          </p:nvPr>
        </p:nvSpPr>
        <p:spPr/>
        <p:txBody>
          <a:bodyPr/>
          <a:lstStyle/>
          <a:p>
            <a:r>
              <a:rPr lang="en-GB" dirty="0" smtClean="0"/>
              <a:t>Subset of columns</a:t>
            </a:r>
          </a:p>
          <a:p>
            <a:r>
              <a:rPr lang="en-GB" dirty="0" smtClean="0"/>
              <a:t>Across a database link from another database. </a:t>
            </a:r>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21</a:t>
            </a:fld>
            <a:endParaRPr lang="en-US" altLang="en-US"/>
          </a:p>
        </p:txBody>
      </p:sp>
      <p:pic>
        <p:nvPicPr>
          <p:cNvPr id="7" name="Picture 6"/>
          <p:cNvPicPr/>
          <p:nvPr/>
        </p:nvPicPr>
        <p:blipFill>
          <a:blip r:embed="rId2"/>
          <a:stretch>
            <a:fillRect/>
          </a:stretch>
        </p:blipFill>
        <p:spPr>
          <a:xfrm>
            <a:off x="1763688" y="4005064"/>
            <a:ext cx="7048500" cy="2019300"/>
          </a:xfrm>
          <a:prstGeom prst="rect">
            <a:avLst/>
          </a:prstGeom>
        </p:spPr>
      </p:pic>
    </p:spTree>
    <p:extLst>
      <p:ext uri="{BB962C8B-B14F-4D97-AF65-F5344CB8AC3E}">
        <p14:creationId xmlns:p14="http://schemas.microsoft.com/office/powerpoint/2010/main" val="2462428686"/>
      </p:ext>
    </p:extLst>
  </p:cSld>
  <p:clrMapOvr>
    <a:masterClrMapping/>
  </p:clrMapOvr>
  <p:transition advTm="26126"/>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1: Replicate part of JOB</a:t>
            </a: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22</a:t>
            </a:fld>
            <a:endParaRPr lang="en-US" altLang="en-US"/>
          </a:p>
        </p:txBody>
      </p:sp>
      <p:pic>
        <p:nvPicPr>
          <p:cNvPr id="7" name="Picture 6"/>
          <p:cNvPicPr/>
          <p:nvPr/>
        </p:nvPicPr>
        <p:blipFill>
          <a:blip r:embed="rId3"/>
          <a:stretch>
            <a:fillRect/>
          </a:stretch>
        </p:blipFill>
        <p:spPr>
          <a:xfrm>
            <a:off x="2411760" y="2204864"/>
            <a:ext cx="5972175" cy="3943350"/>
          </a:xfrm>
          <a:prstGeom prst="rect">
            <a:avLst/>
          </a:prstGeom>
        </p:spPr>
      </p:pic>
      <p:sp>
        <p:nvSpPr>
          <p:cNvPr id="8" name="AutoShape 4"/>
          <p:cNvSpPr>
            <a:spLocks noChangeArrowheads="1"/>
          </p:cNvSpPr>
          <p:nvPr/>
        </p:nvSpPr>
        <p:spPr bwMode="auto">
          <a:xfrm>
            <a:off x="2699792" y="3356992"/>
            <a:ext cx="792088" cy="288032"/>
          </a:xfrm>
          <a:prstGeom prst="flowChartAlternateProcess">
            <a:avLst/>
          </a:prstGeom>
          <a:noFill/>
          <a:ln w="381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
        <p:nvSpPr>
          <p:cNvPr id="10" name="AutoShape 4"/>
          <p:cNvSpPr>
            <a:spLocks noChangeArrowheads="1"/>
          </p:cNvSpPr>
          <p:nvPr/>
        </p:nvSpPr>
        <p:spPr bwMode="auto">
          <a:xfrm>
            <a:off x="4139952" y="4725144"/>
            <a:ext cx="1080120" cy="288032"/>
          </a:xfrm>
          <a:prstGeom prst="flowChartAlternateProcess">
            <a:avLst/>
          </a:prstGeom>
          <a:noFill/>
          <a:ln w="381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Tree>
    <p:custDataLst>
      <p:tags r:id="rId1"/>
    </p:custDataLst>
    <p:extLst>
      <p:ext uri="{BB962C8B-B14F-4D97-AF65-F5344CB8AC3E}">
        <p14:creationId xmlns:p14="http://schemas.microsoft.com/office/powerpoint/2010/main" val="761315629"/>
      </p:ext>
    </p:extLst>
  </p:cSld>
  <p:clrMapOvr>
    <a:masterClrMapping/>
  </p:clrMapOvr>
  <p:transition advTm="702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MV Design – Thought required</a:t>
            </a:r>
            <a:endParaRPr lang="en-GB" dirty="0"/>
          </a:p>
        </p:txBody>
      </p:sp>
      <p:sp>
        <p:nvSpPr>
          <p:cNvPr id="3" name="Content Placeholder 2"/>
          <p:cNvSpPr>
            <a:spLocks noGrp="1"/>
          </p:cNvSpPr>
          <p:nvPr>
            <p:ph idx="1"/>
          </p:nvPr>
        </p:nvSpPr>
        <p:spPr/>
        <p:txBody>
          <a:bodyPr>
            <a:normAutofit fontScale="92500"/>
          </a:bodyPr>
          <a:lstStyle/>
          <a:p>
            <a:r>
              <a:rPr lang="en-GB" dirty="0" smtClean="0"/>
              <a:t>Refresh method</a:t>
            </a:r>
          </a:p>
          <a:p>
            <a:pPr lvl="1"/>
            <a:r>
              <a:rPr lang="en-GB" dirty="0" smtClean="0"/>
              <a:t>Complete – mandatory for complex views</a:t>
            </a:r>
          </a:p>
          <a:p>
            <a:pPr lvl="1"/>
            <a:r>
              <a:rPr lang="en-GB" dirty="0" smtClean="0"/>
              <a:t>Fast – single table only, probably across DB link</a:t>
            </a:r>
          </a:p>
          <a:p>
            <a:r>
              <a:rPr lang="en-GB" dirty="0" smtClean="0"/>
              <a:t>Refresh mode</a:t>
            </a:r>
          </a:p>
          <a:p>
            <a:pPr lvl="1"/>
            <a:r>
              <a:rPr lang="en-GB" dirty="0" smtClean="0"/>
              <a:t>On commit: could affect DML on source table</a:t>
            </a:r>
          </a:p>
          <a:p>
            <a:pPr lvl="1"/>
            <a:r>
              <a:rPr lang="en-GB" dirty="0" smtClean="0"/>
              <a:t>On demand: manually issued refresh at specific point</a:t>
            </a:r>
          </a:p>
          <a:p>
            <a:pPr lvl="1"/>
            <a:r>
              <a:rPr lang="en-GB" dirty="0" smtClean="0"/>
              <a:t>Scheduled: database job</a:t>
            </a:r>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23</a:t>
            </a:fld>
            <a:endParaRPr lang="en-US" altLang="en-US"/>
          </a:p>
        </p:txBody>
      </p:sp>
    </p:spTree>
    <p:extLst>
      <p:ext uri="{BB962C8B-B14F-4D97-AF65-F5344CB8AC3E}">
        <p14:creationId xmlns:p14="http://schemas.microsoft.com/office/powerpoint/2010/main" val="2442493361"/>
      </p:ext>
    </p:extLst>
  </p:cSld>
  <p:clrMapOvr>
    <a:masterClrMapping/>
  </p:clrMapOvr>
  <p:transition advTm="46802"/>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aseline="0" dirty="0" smtClean="0"/>
              <a:t>Build Script: MV doesn’t exist (1)</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sz="1600" dirty="0">
                <a:solidFill>
                  <a:srgbClr val="92D050"/>
                </a:solidFill>
                <a:latin typeface="Lucida Console" panose="020B0609040504020204" pitchFamily="49" charset="0"/>
              </a:rPr>
              <a:t>DROP VIEW PS_DMK</a:t>
            </a:r>
          </a:p>
          <a:p>
            <a:pPr marL="0" indent="0">
              <a:buNone/>
            </a:pPr>
            <a:r>
              <a:rPr lang="en-GB" sz="1600" dirty="0">
                <a:solidFill>
                  <a:srgbClr val="92D050"/>
                </a:solidFill>
                <a:latin typeface="Lucida Console" panose="020B0609040504020204" pitchFamily="49" charset="0"/>
              </a:rPr>
              <a:t>/</a:t>
            </a:r>
          </a:p>
          <a:p>
            <a:pPr marL="0" indent="0">
              <a:buNone/>
            </a:pPr>
            <a:r>
              <a:rPr lang="en-GB" sz="1600" dirty="0">
                <a:solidFill>
                  <a:srgbClr val="92D050"/>
                </a:solidFill>
                <a:latin typeface="Lucida Console" panose="020B0609040504020204" pitchFamily="49" charset="0"/>
              </a:rPr>
              <a:t>CREATE VIEW PS_DMK </a:t>
            </a:r>
            <a:endParaRPr lang="en-GB" sz="1600" dirty="0" smtClean="0">
              <a:solidFill>
                <a:srgbClr val="92D050"/>
              </a:solidFill>
              <a:latin typeface="Lucida Console" panose="020B0609040504020204" pitchFamily="49" charset="0"/>
            </a:endParaRPr>
          </a:p>
          <a:p>
            <a:pPr marL="0" indent="0">
              <a:buNone/>
            </a:pPr>
            <a:r>
              <a:rPr lang="en-GB" sz="1600" dirty="0" smtClean="0">
                <a:solidFill>
                  <a:srgbClr val="92D050"/>
                </a:solidFill>
                <a:latin typeface="Lucida Console" panose="020B0609040504020204" pitchFamily="49" charset="0"/>
              </a:rPr>
              <a:t>(</a:t>
            </a:r>
            <a:r>
              <a:rPr lang="en-GB" sz="1600" dirty="0">
                <a:solidFill>
                  <a:srgbClr val="92D050"/>
                </a:solidFill>
                <a:latin typeface="Lucida Console" panose="020B0609040504020204" pitchFamily="49" charset="0"/>
              </a:rPr>
              <a:t>EMPLID, EMPL_RCD, EFFDT, EFFSEQ, SETID_DEPT,</a:t>
            </a:r>
          </a:p>
          <a:p>
            <a:pPr marL="0" indent="0">
              <a:buNone/>
            </a:pPr>
            <a:r>
              <a:rPr lang="en-GB" sz="1600" dirty="0">
                <a:solidFill>
                  <a:srgbClr val="92D050"/>
                </a:solidFill>
                <a:latin typeface="Lucida Console" panose="020B0609040504020204" pitchFamily="49" charset="0"/>
              </a:rPr>
              <a:t> DEPTID) </a:t>
            </a:r>
            <a:endParaRPr lang="en-GB" sz="1600" dirty="0" smtClean="0">
              <a:solidFill>
                <a:srgbClr val="92D050"/>
              </a:solidFill>
              <a:latin typeface="Lucida Console" panose="020B0609040504020204" pitchFamily="49" charset="0"/>
            </a:endParaRPr>
          </a:p>
          <a:p>
            <a:pPr marL="0" indent="0">
              <a:buNone/>
            </a:pPr>
            <a:r>
              <a:rPr lang="en-GB" sz="1600" dirty="0" smtClean="0">
                <a:solidFill>
                  <a:srgbClr val="92D050"/>
                </a:solidFill>
                <a:latin typeface="Lucida Console" panose="020B0609040504020204" pitchFamily="49" charset="0"/>
              </a:rPr>
              <a:t>AS </a:t>
            </a:r>
            <a:r>
              <a:rPr lang="en-GB" sz="1600" dirty="0">
                <a:solidFill>
                  <a:srgbClr val="92D050"/>
                </a:solidFill>
                <a:latin typeface="Lucida Console" panose="020B0609040504020204" pitchFamily="49" charset="0"/>
              </a:rPr>
              <a:t>SELECT EMPLID , EMPL_RCD , EFFDT , EFFSEQ , SETID_DEPT </a:t>
            </a:r>
            <a:r>
              <a:rPr lang="en-GB" sz="1600" dirty="0" smtClean="0">
                <a:solidFill>
                  <a:srgbClr val="92D050"/>
                </a:solidFill>
                <a:latin typeface="Lucida Console" panose="020B0609040504020204" pitchFamily="49" charset="0"/>
              </a:rPr>
              <a:t>, </a:t>
            </a:r>
            <a:r>
              <a:rPr lang="en-GB" sz="1600" dirty="0">
                <a:solidFill>
                  <a:srgbClr val="92D050"/>
                </a:solidFill>
                <a:latin typeface="Lucida Console" panose="020B0609040504020204" pitchFamily="49" charset="0"/>
              </a:rPr>
              <a:t>DEPTID </a:t>
            </a:r>
            <a:endParaRPr lang="en-GB" sz="1600" dirty="0" smtClean="0">
              <a:solidFill>
                <a:srgbClr val="92D050"/>
              </a:solidFill>
              <a:latin typeface="Lucida Console" panose="020B0609040504020204" pitchFamily="49" charset="0"/>
            </a:endParaRPr>
          </a:p>
          <a:p>
            <a:pPr marL="0" indent="0">
              <a:buNone/>
            </a:pPr>
            <a:r>
              <a:rPr lang="en-GB" sz="1600" dirty="0" smtClean="0">
                <a:solidFill>
                  <a:srgbClr val="92D050"/>
                </a:solidFill>
                <a:latin typeface="Lucida Console" panose="020B0609040504020204" pitchFamily="49" charset="0"/>
              </a:rPr>
              <a:t>FROM </a:t>
            </a:r>
            <a:r>
              <a:rPr lang="en-GB" sz="1600" dirty="0">
                <a:solidFill>
                  <a:srgbClr val="92D050"/>
                </a:solidFill>
                <a:latin typeface="Lucida Console" panose="020B0609040504020204" pitchFamily="49" charset="0"/>
              </a:rPr>
              <a:t>PS_JOB@HROTHER</a:t>
            </a:r>
          </a:p>
          <a:p>
            <a:pPr marL="0" indent="0">
              <a:buNone/>
            </a:pPr>
            <a:r>
              <a:rPr lang="en-GB" sz="1600" dirty="0">
                <a:solidFill>
                  <a:srgbClr val="92D050"/>
                </a:solidFill>
                <a:latin typeface="Lucida Console" panose="020B0609040504020204" pitchFamily="49" charset="0"/>
              </a:rPr>
              <a:t>/</a:t>
            </a:r>
          </a:p>
          <a:p>
            <a:pPr marL="0" indent="0">
              <a:buNone/>
            </a:pPr>
            <a:r>
              <a:rPr lang="en-GB" sz="1600" dirty="0">
                <a:solidFill>
                  <a:srgbClr val="92D050"/>
                </a:solidFill>
                <a:latin typeface="Lucida Console" panose="020B0609040504020204" pitchFamily="49" charset="0"/>
              </a:rPr>
              <a:t>UPDATE PSPTMATVWDEFN </a:t>
            </a:r>
            <a:endParaRPr lang="en-GB" sz="1600" dirty="0" smtClean="0">
              <a:solidFill>
                <a:srgbClr val="92D050"/>
              </a:solidFill>
              <a:latin typeface="Lucida Console" panose="020B0609040504020204" pitchFamily="49" charset="0"/>
            </a:endParaRPr>
          </a:p>
          <a:p>
            <a:pPr marL="0" indent="0">
              <a:buNone/>
            </a:pPr>
            <a:r>
              <a:rPr lang="en-GB" sz="1600" dirty="0" smtClean="0">
                <a:solidFill>
                  <a:srgbClr val="92D050"/>
                </a:solidFill>
                <a:latin typeface="Lucida Console" panose="020B0609040504020204" pitchFamily="49" charset="0"/>
              </a:rPr>
              <a:t>SET </a:t>
            </a:r>
            <a:r>
              <a:rPr lang="en-GB" sz="1600" dirty="0">
                <a:solidFill>
                  <a:srgbClr val="92D050"/>
                </a:solidFill>
                <a:latin typeface="Lucida Console" panose="020B0609040504020204" pitchFamily="49" charset="0"/>
              </a:rPr>
              <a:t>PTMAT_MATSTAT = 0, PTMAT_REFRESHSTAT = 0,</a:t>
            </a:r>
          </a:p>
          <a:p>
            <a:pPr marL="0" indent="0">
              <a:buNone/>
            </a:pPr>
            <a:r>
              <a:rPr lang="en-GB" sz="1600" dirty="0">
                <a:solidFill>
                  <a:srgbClr val="92D050"/>
                </a:solidFill>
                <a:latin typeface="Lucida Console" panose="020B0609040504020204" pitchFamily="49" charset="0"/>
              </a:rPr>
              <a:t> PTMAT_LASTREFRESH = TO_TIMESTAMP('1900-01-01-00.00.00.000000'</a:t>
            </a:r>
          </a:p>
          <a:p>
            <a:pPr marL="0" indent="0">
              <a:buNone/>
            </a:pPr>
            <a:r>
              <a:rPr lang="en-GB" sz="1600" dirty="0">
                <a:solidFill>
                  <a:srgbClr val="92D050"/>
                </a:solidFill>
                <a:latin typeface="Lucida Console" panose="020B0609040504020204" pitchFamily="49" charset="0"/>
              </a:rPr>
              <a:t>,'YYYY-MM-DD-HH24.MI.SS.FF'), PTMAT_STALENESS = 'STALE' </a:t>
            </a:r>
            <a:endParaRPr lang="en-GB" sz="1600" dirty="0" smtClean="0">
              <a:solidFill>
                <a:srgbClr val="92D050"/>
              </a:solidFill>
              <a:latin typeface="Lucida Console" panose="020B0609040504020204" pitchFamily="49" charset="0"/>
            </a:endParaRPr>
          </a:p>
          <a:p>
            <a:pPr marL="0" indent="0">
              <a:buNone/>
            </a:pPr>
            <a:r>
              <a:rPr lang="en-GB" sz="1600" dirty="0" smtClean="0">
                <a:solidFill>
                  <a:srgbClr val="92D050"/>
                </a:solidFill>
                <a:latin typeface="Lucida Console" panose="020B0609040504020204" pitchFamily="49" charset="0"/>
              </a:rPr>
              <a:t>WHERE RECNAME </a:t>
            </a:r>
            <a:r>
              <a:rPr lang="en-GB" sz="1600" dirty="0">
                <a:solidFill>
                  <a:srgbClr val="92D050"/>
                </a:solidFill>
                <a:latin typeface="Lucida Console" panose="020B0609040504020204" pitchFamily="49" charset="0"/>
              </a:rPr>
              <a:t>= 'DMK'</a:t>
            </a:r>
          </a:p>
          <a:p>
            <a:pPr marL="0" indent="0">
              <a:buNone/>
            </a:pPr>
            <a:r>
              <a:rPr lang="en-GB" sz="1600" dirty="0">
                <a:solidFill>
                  <a:srgbClr val="92D050"/>
                </a:solidFill>
                <a:latin typeface="Lucida Console" panose="020B0609040504020204" pitchFamily="49" charset="0"/>
              </a:rPr>
              <a:t>/</a:t>
            </a:r>
          </a:p>
          <a:p>
            <a:pPr marL="0" indent="0">
              <a:buNone/>
            </a:pPr>
            <a:endParaRPr lang="en-GB" sz="1600" dirty="0">
              <a:solidFill>
                <a:srgbClr val="92D050"/>
              </a:solidFill>
              <a:latin typeface="Lucida Console" panose="020B0609040504020204" pitchFamily="49" charset="0"/>
            </a:endParaRP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24</a:t>
            </a:fld>
            <a:endParaRPr lang="en-US" altLang="en-US"/>
          </a:p>
        </p:txBody>
      </p:sp>
      <p:sp>
        <p:nvSpPr>
          <p:cNvPr id="7" name="AutoShape 4"/>
          <p:cNvSpPr>
            <a:spLocks noChangeArrowheads="1"/>
          </p:cNvSpPr>
          <p:nvPr/>
        </p:nvSpPr>
        <p:spPr bwMode="auto">
          <a:xfrm>
            <a:off x="683568" y="2636912"/>
            <a:ext cx="7344816" cy="1800200"/>
          </a:xfrm>
          <a:prstGeom prst="flowChartAlternateProcess">
            <a:avLst/>
          </a:prstGeom>
          <a:noFill/>
          <a:ln w="38100" algn="ctr">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Tree>
    <p:custDataLst>
      <p:tags r:id="rId1"/>
    </p:custDataLst>
    <p:extLst>
      <p:ext uri="{BB962C8B-B14F-4D97-AF65-F5344CB8AC3E}">
        <p14:creationId xmlns:p14="http://schemas.microsoft.com/office/powerpoint/2010/main" val="2178890483"/>
      </p:ext>
    </p:extLst>
  </p:cSld>
  <p:clrMapOvr>
    <a:masterClrMapping/>
  </p:clrMapOvr>
  <p:transition advTm="2326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Build Script: MV doesn’t </a:t>
            </a:r>
            <a:r>
              <a:rPr lang="en-GB" dirty="0" smtClean="0"/>
              <a:t>exist (2)</a:t>
            </a:r>
            <a:endParaRPr lang="en-GB" dirty="0"/>
          </a:p>
        </p:txBody>
      </p:sp>
      <p:sp>
        <p:nvSpPr>
          <p:cNvPr id="3" name="Content Placeholder 2"/>
          <p:cNvSpPr>
            <a:spLocks noGrp="1"/>
          </p:cNvSpPr>
          <p:nvPr>
            <p:ph idx="1"/>
          </p:nvPr>
        </p:nvSpPr>
        <p:spPr>
          <a:xfrm>
            <a:off x="683568" y="2060848"/>
            <a:ext cx="7772400" cy="4114800"/>
          </a:xfrm>
        </p:spPr>
        <p:txBody>
          <a:bodyPr>
            <a:normAutofit fontScale="85000" lnSpcReduction="20000"/>
          </a:bodyPr>
          <a:lstStyle/>
          <a:p>
            <a:pPr marL="0" indent="0">
              <a:buNone/>
            </a:pPr>
            <a:r>
              <a:rPr lang="en-GB" sz="1600" dirty="0">
                <a:solidFill>
                  <a:srgbClr val="92D050"/>
                </a:solidFill>
                <a:latin typeface="Lucida Console" panose="020B0609040504020204" pitchFamily="49" charset="0"/>
              </a:rPr>
              <a:t>DELETE FROM MV_CAPABILITIES_TABLE WHERE MVNAME = 'PS_DMK'</a:t>
            </a:r>
          </a:p>
          <a:p>
            <a:pPr marL="0" indent="0">
              <a:buNone/>
            </a:pPr>
            <a:r>
              <a:rPr lang="en-GB" sz="1600" dirty="0">
                <a:solidFill>
                  <a:srgbClr val="92D050"/>
                </a:solidFill>
                <a:latin typeface="Lucida Console" panose="020B0609040504020204" pitchFamily="49" charset="0"/>
              </a:rPr>
              <a:t>/</a:t>
            </a:r>
          </a:p>
          <a:p>
            <a:pPr marL="0" indent="0">
              <a:buNone/>
            </a:pPr>
            <a:r>
              <a:rPr lang="en-GB" sz="1600" dirty="0">
                <a:solidFill>
                  <a:srgbClr val="92D050"/>
                </a:solidFill>
                <a:latin typeface="Lucida Console" panose="020B0609040504020204" pitchFamily="49" charset="0"/>
              </a:rPr>
              <a:t>DROP VIEW PS_DMK</a:t>
            </a:r>
          </a:p>
          <a:p>
            <a:pPr marL="0" indent="0">
              <a:buNone/>
            </a:pPr>
            <a:r>
              <a:rPr lang="en-GB" sz="1600" dirty="0">
                <a:solidFill>
                  <a:srgbClr val="92D050"/>
                </a:solidFill>
                <a:latin typeface="Lucida Console" panose="020B0609040504020204" pitchFamily="49" charset="0"/>
              </a:rPr>
              <a:t>/</a:t>
            </a:r>
          </a:p>
          <a:p>
            <a:pPr marL="0" indent="0">
              <a:buNone/>
            </a:pPr>
            <a:r>
              <a:rPr lang="en-GB" sz="1600" dirty="0">
                <a:solidFill>
                  <a:srgbClr val="92D050"/>
                </a:solidFill>
                <a:latin typeface="Lucida Console" panose="020B0609040504020204" pitchFamily="49" charset="0"/>
              </a:rPr>
              <a:t>CREATE MATERIALIZED VIEW PS_DMK </a:t>
            </a:r>
            <a:endParaRPr lang="en-GB" sz="1600" dirty="0" smtClean="0">
              <a:solidFill>
                <a:srgbClr val="92D050"/>
              </a:solidFill>
              <a:latin typeface="Lucida Console" panose="020B0609040504020204" pitchFamily="49" charset="0"/>
            </a:endParaRPr>
          </a:p>
          <a:p>
            <a:pPr marL="0" indent="0">
              <a:buNone/>
            </a:pPr>
            <a:r>
              <a:rPr lang="en-GB" sz="1600" dirty="0" smtClean="0">
                <a:solidFill>
                  <a:srgbClr val="92D050"/>
                </a:solidFill>
                <a:latin typeface="Lucida Console" panose="020B0609040504020204" pitchFamily="49" charset="0"/>
              </a:rPr>
              <a:t>(</a:t>
            </a:r>
            <a:r>
              <a:rPr lang="en-GB" sz="1600" dirty="0">
                <a:solidFill>
                  <a:srgbClr val="92D050"/>
                </a:solidFill>
                <a:latin typeface="Lucida Console" panose="020B0609040504020204" pitchFamily="49" charset="0"/>
              </a:rPr>
              <a:t>EMPLID, EMPL_RCD, EFFDT, EFFSEQ,</a:t>
            </a:r>
          </a:p>
          <a:p>
            <a:pPr marL="0" indent="0">
              <a:buNone/>
            </a:pPr>
            <a:r>
              <a:rPr lang="en-GB" sz="1600" dirty="0">
                <a:solidFill>
                  <a:srgbClr val="92D050"/>
                </a:solidFill>
                <a:latin typeface="Lucida Console" panose="020B0609040504020204" pitchFamily="49" charset="0"/>
              </a:rPr>
              <a:t> SETID_DEPT, DEPTID) </a:t>
            </a:r>
          </a:p>
          <a:p>
            <a:pPr marL="0" indent="0">
              <a:buNone/>
            </a:pPr>
            <a:r>
              <a:rPr lang="en-GB" sz="1600" dirty="0">
                <a:solidFill>
                  <a:srgbClr val="92D050"/>
                </a:solidFill>
                <a:latin typeface="Lucida Console" panose="020B0609040504020204" pitchFamily="49" charset="0"/>
              </a:rPr>
              <a:t>TABLESPACE PSMATVW </a:t>
            </a:r>
          </a:p>
          <a:p>
            <a:pPr marL="0" indent="0">
              <a:buNone/>
            </a:pPr>
            <a:r>
              <a:rPr lang="en-GB" sz="1600" dirty="0">
                <a:solidFill>
                  <a:srgbClr val="92D050"/>
                </a:solidFill>
                <a:latin typeface="Lucida Console" panose="020B0609040504020204" pitchFamily="49" charset="0"/>
              </a:rPr>
              <a:t>BUILD DEFERRED </a:t>
            </a:r>
            <a:r>
              <a:rPr lang="en-GB" sz="1600" dirty="0" smtClean="0">
                <a:solidFill>
                  <a:srgbClr val="92D050"/>
                </a:solidFill>
                <a:latin typeface="Lucida Console" panose="020B0609040504020204" pitchFamily="49" charset="0"/>
              </a:rPr>
              <a:t>REFRESH </a:t>
            </a:r>
            <a:r>
              <a:rPr lang="en-GB" sz="1600" dirty="0">
                <a:solidFill>
                  <a:srgbClr val="92D050"/>
                </a:solidFill>
                <a:latin typeface="Lucida Console" panose="020B0609040504020204" pitchFamily="49" charset="0"/>
              </a:rPr>
              <a:t>FAST </a:t>
            </a:r>
            <a:r>
              <a:rPr lang="en-GB" sz="1600" dirty="0" smtClean="0">
                <a:solidFill>
                  <a:srgbClr val="92D050"/>
                </a:solidFill>
                <a:latin typeface="Lucida Console" panose="020B0609040504020204" pitchFamily="49" charset="0"/>
              </a:rPr>
              <a:t>ON </a:t>
            </a:r>
            <a:r>
              <a:rPr lang="en-GB" sz="1600" dirty="0">
                <a:solidFill>
                  <a:srgbClr val="92D050"/>
                </a:solidFill>
                <a:latin typeface="Lucida Console" panose="020B0609040504020204" pitchFamily="49" charset="0"/>
              </a:rPr>
              <a:t>DEMAND </a:t>
            </a:r>
          </a:p>
          <a:p>
            <a:pPr marL="0" indent="0">
              <a:buNone/>
            </a:pPr>
            <a:r>
              <a:rPr lang="en-GB" sz="1600" dirty="0">
                <a:solidFill>
                  <a:srgbClr val="92D050"/>
                </a:solidFill>
                <a:latin typeface="Lucida Console" panose="020B0609040504020204" pitchFamily="49" charset="0"/>
              </a:rPr>
              <a:t>DISABLE QUERY REWRITE </a:t>
            </a:r>
          </a:p>
          <a:p>
            <a:pPr marL="0" indent="0">
              <a:buNone/>
            </a:pPr>
            <a:r>
              <a:rPr lang="en-GB" sz="1600" dirty="0">
                <a:solidFill>
                  <a:srgbClr val="92D050"/>
                </a:solidFill>
                <a:latin typeface="Lucida Console" panose="020B0609040504020204" pitchFamily="49" charset="0"/>
              </a:rPr>
              <a:t>AS SELECT EMPLID , EMPL_RCD , EFFDT ,</a:t>
            </a:r>
          </a:p>
          <a:p>
            <a:pPr marL="0" indent="0">
              <a:buNone/>
            </a:pPr>
            <a:r>
              <a:rPr lang="en-GB" sz="1600" dirty="0">
                <a:solidFill>
                  <a:srgbClr val="92D050"/>
                </a:solidFill>
                <a:latin typeface="Lucida Console" panose="020B0609040504020204" pitchFamily="49" charset="0"/>
              </a:rPr>
              <a:t> EFFSEQ , SETID_DEPT , DEPTID FROM PS_JOB@HROTHER</a:t>
            </a:r>
          </a:p>
          <a:p>
            <a:pPr marL="0" indent="0">
              <a:buNone/>
            </a:pPr>
            <a:r>
              <a:rPr lang="en-GB" sz="1600" dirty="0">
                <a:solidFill>
                  <a:srgbClr val="92D050"/>
                </a:solidFill>
                <a:latin typeface="Lucida Console" panose="020B0609040504020204" pitchFamily="49" charset="0"/>
              </a:rPr>
              <a:t>/</a:t>
            </a:r>
          </a:p>
          <a:p>
            <a:pPr marL="0" indent="0">
              <a:buNone/>
            </a:pPr>
            <a:r>
              <a:rPr lang="en-GB" sz="1600" dirty="0">
                <a:solidFill>
                  <a:srgbClr val="92D050"/>
                </a:solidFill>
                <a:latin typeface="Lucida Console" panose="020B0609040504020204" pitchFamily="49" charset="0"/>
              </a:rPr>
              <a:t>UPDATE PSPTMATVWDEFN </a:t>
            </a:r>
            <a:endParaRPr lang="en-GB" sz="1600" dirty="0" smtClean="0">
              <a:solidFill>
                <a:srgbClr val="92D050"/>
              </a:solidFill>
              <a:latin typeface="Lucida Console" panose="020B0609040504020204" pitchFamily="49" charset="0"/>
            </a:endParaRPr>
          </a:p>
          <a:p>
            <a:pPr marL="0" indent="0">
              <a:buNone/>
            </a:pPr>
            <a:r>
              <a:rPr lang="en-GB" sz="1600" dirty="0" smtClean="0">
                <a:solidFill>
                  <a:srgbClr val="92D050"/>
                </a:solidFill>
                <a:latin typeface="Lucida Console" panose="020B0609040504020204" pitchFamily="49" charset="0"/>
              </a:rPr>
              <a:t>SET </a:t>
            </a:r>
            <a:r>
              <a:rPr lang="en-GB" sz="1600" dirty="0">
                <a:solidFill>
                  <a:srgbClr val="92D050"/>
                </a:solidFill>
                <a:latin typeface="Lucida Console" panose="020B0609040504020204" pitchFamily="49" charset="0"/>
              </a:rPr>
              <a:t>PTMAT_MATSTAT = 1, PTMAT_REFRESHSTAT = 0,</a:t>
            </a:r>
          </a:p>
          <a:p>
            <a:pPr marL="0" indent="0">
              <a:buNone/>
            </a:pPr>
            <a:r>
              <a:rPr lang="en-GB" sz="1600" dirty="0">
                <a:solidFill>
                  <a:srgbClr val="92D050"/>
                </a:solidFill>
                <a:latin typeface="Lucida Console" panose="020B0609040504020204" pitchFamily="49" charset="0"/>
              </a:rPr>
              <a:t> PTMAT_LASTREFRESH = TO_TIMESTAMP('1900-01-01-00.00.00.000000'</a:t>
            </a:r>
          </a:p>
          <a:p>
            <a:pPr marL="0" indent="0">
              <a:buNone/>
            </a:pPr>
            <a:r>
              <a:rPr lang="en-GB" sz="1600" dirty="0">
                <a:solidFill>
                  <a:srgbClr val="92D050"/>
                </a:solidFill>
                <a:latin typeface="Lucida Console" panose="020B0609040504020204" pitchFamily="49" charset="0"/>
              </a:rPr>
              <a:t>,'YYYY-MM-DD-HH24.MI.SS.FF'), PTMAT_STALENESS = 'STALE' </a:t>
            </a:r>
            <a:endParaRPr lang="en-GB" sz="1600" dirty="0" smtClean="0">
              <a:solidFill>
                <a:srgbClr val="92D050"/>
              </a:solidFill>
              <a:latin typeface="Lucida Console" panose="020B0609040504020204" pitchFamily="49" charset="0"/>
            </a:endParaRPr>
          </a:p>
          <a:p>
            <a:pPr marL="0" indent="0">
              <a:buNone/>
            </a:pPr>
            <a:r>
              <a:rPr lang="en-GB" sz="1600" dirty="0" smtClean="0">
                <a:solidFill>
                  <a:srgbClr val="92D050"/>
                </a:solidFill>
                <a:latin typeface="Lucida Console" panose="020B0609040504020204" pitchFamily="49" charset="0"/>
              </a:rPr>
              <a:t>WHERE RECNAME </a:t>
            </a:r>
            <a:r>
              <a:rPr lang="en-GB" sz="1600" dirty="0">
                <a:solidFill>
                  <a:srgbClr val="92D050"/>
                </a:solidFill>
                <a:latin typeface="Lucida Console" panose="020B0609040504020204" pitchFamily="49" charset="0"/>
              </a:rPr>
              <a:t>= 'DMK'</a:t>
            </a:r>
          </a:p>
          <a:p>
            <a:pPr marL="0" indent="0">
              <a:buNone/>
            </a:pPr>
            <a:r>
              <a:rPr lang="en-GB" sz="1600" dirty="0">
                <a:solidFill>
                  <a:srgbClr val="92D050"/>
                </a:solidFill>
                <a:latin typeface="Lucida Console" panose="020B0609040504020204" pitchFamily="49" charset="0"/>
              </a:rPr>
              <a:t>/</a:t>
            </a:r>
          </a:p>
          <a:p>
            <a:pPr marL="0" indent="0">
              <a:buNone/>
            </a:pPr>
            <a:endParaRPr lang="en-GB" sz="1600" dirty="0">
              <a:solidFill>
                <a:srgbClr val="92D050"/>
              </a:solidFill>
              <a:latin typeface="Lucida Console" panose="020B0609040504020204" pitchFamily="49" charset="0"/>
            </a:endParaRPr>
          </a:p>
          <a:p>
            <a:pPr marL="0" indent="0">
              <a:buNone/>
            </a:pPr>
            <a:endParaRPr lang="en-GB" sz="1600" dirty="0">
              <a:solidFill>
                <a:srgbClr val="92D050"/>
              </a:solidFill>
              <a:latin typeface="Lucida Console" panose="020B0609040504020204" pitchFamily="49" charset="0"/>
            </a:endParaRP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25</a:t>
            </a:fld>
            <a:endParaRPr lang="en-US" altLang="en-US"/>
          </a:p>
        </p:txBody>
      </p:sp>
      <p:sp>
        <p:nvSpPr>
          <p:cNvPr id="7" name="AutoShape 4"/>
          <p:cNvSpPr>
            <a:spLocks noChangeArrowheads="1"/>
          </p:cNvSpPr>
          <p:nvPr/>
        </p:nvSpPr>
        <p:spPr bwMode="auto">
          <a:xfrm>
            <a:off x="683568" y="2852936"/>
            <a:ext cx="5472608" cy="2016224"/>
          </a:xfrm>
          <a:prstGeom prst="flowChartAlternateProcess">
            <a:avLst/>
          </a:prstGeom>
          <a:noFill/>
          <a:ln w="38100" algn="ctr">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Tree>
    <p:custDataLst>
      <p:tags r:id="rId1"/>
    </p:custDataLst>
    <p:extLst>
      <p:ext uri="{BB962C8B-B14F-4D97-AF65-F5344CB8AC3E}">
        <p14:creationId xmlns:p14="http://schemas.microsoft.com/office/powerpoint/2010/main" val="2399825842"/>
      </p:ext>
    </p:extLst>
  </p:cSld>
  <p:clrMapOvr>
    <a:masterClrMapping/>
  </p:clrMapOvr>
  <p:transition advTm="601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Build Script: MV </a:t>
            </a:r>
            <a:r>
              <a:rPr lang="en-GB" dirty="0" smtClean="0"/>
              <a:t>exists</a:t>
            </a:r>
            <a:endParaRPr lang="en-GB" dirty="0"/>
          </a:p>
        </p:txBody>
      </p:sp>
      <p:sp>
        <p:nvSpPr>
          <p:cNvPr id="3" name="Content Placeholder 2"/>
          <p:cNvSpPr>
            <a:spLocks noGrp="1"/>
          </p:cNvSpPr>
          <p:nvPr>
            <p:ph idx="1"/>
          </p:nvPr>
        </p:nvSpPr>
        <p:spPr>
          <a:xfrm>
            <a:off x="683568" y="2060848"/>
            <a:ext cx="7772400" cy="4114800"/>
          </a:xfrm>
        </p:spPr>
        <p:txBody>
          <a:bodyPr>
            <a:normAutofit fontScale="62500" lnSpcReduction="20000"/>
          </a:bodyPr>
          <a:lstStyle/>
          <a:p>
            <a:pPr marL="0" indent="0">
              <a:buNone/>
            </a:pPr>
            <a:r>
              <a:rPr lang="en-GB" sz="1600" dirty="0">
                <a:solidFill>
                  <a:srgbClr val="92D050"/>
                </a:solidFill>
                <a:latin typeface="Lucida Console" panose="020B0609040504020204" pitchFamily="49" charset="0"/>
              </a:rPr>
              <a:t>DROP MATERIALIZED VIEW PS_DMK</a:t>
            </a:r>
          </a:p>
          <a:p>
            <a:pPr marL="0" indent="0">
              <a:buNone/>
            </a:pPr>
            <a:r>
              <a:rPr lang="en-GB" sz="1600" dirty="0">
                <a:solidFill>
                  <a:srgbClr val="92D050"/>
                </a:solidFill>
                <a:latin typeface="Lucida Console" panose="020B0609040504020204" pitchFamily="49" charset="0"/>
              </a:rPr>
              <a:t>/</a:t>
            </a:r>
          </a:p>
          <a:p>
            <a:pPr marL="0" indent="0">
              <a:buNone/>
            </a:pPr>
            <a:r>
              <a:rPr lang="en-GB" sz="1600" dirty="0">
                <a:solidFill>
                  <a:srgbClr val="92D050"/>
                </a:solidFill>
                <a:latin typeface="Lucida Console" panose="020B0609040504020204" pitchFamily="49" charset="0"/>
              </a:rPr>
              <a:t>UPDATE PSPTMATVWDEFN SET PTMAT_MATSTAT = 0, PTMAT_REFRESHSTAT = 0</a:t>
            </a:r>
            <a:r>
              <a:rPr lang="en-GB" sz="1600" dirty="0" smtClean="0">
                <a:solidFill>
                  <a:srgbClr val="92D050"/>
                </a:solidFill>
                <a:latin typeface="Lucida Console" panose="020B0609040504020204" pitchFamily="49" charset="0"/>
              </a:rPr>
              <a:t>, </a:t>
            </a:r>
            <a:r>
              <a:rPr lang="en-GB" sz="1600" dirty="0">
                <a:solidFill>
                  <a:srgbClr val="92D050"/>
                </a:solidFill>
                <a:latin typeface="Lucida Console" panose="020B0609040504020204" pitchFamily="49" charset="0"/>
              </a:rPr>
              <a:t>PTMAT_LASTREFRESH = TO_TIMESTAMP('1900-01-01-00.00.00.000000</a:t>
            </a:r>
            <a:r>
              <a:rPr lang="en-GB" sz="1600" dirty="0" smtClean="0">
                <a:solidFill>
                  <a:srgbClr val="92D050"/>
                </a:solidFill>
                <a:latin typeface="Lucida Console" panose="020B0609040504020204" pitchFamily="49" charset="0"/>
              </a:rPr>
              <a:t>',</a:t>
            </a:r>
            <a:r>
              <a:rPr lang="en-GB" sz="1600" dirty="0">
                <a:solidFill>
                  <a:srgbClr val="92D050"/>
                </a:solidFill>
                <a:latin typeface="Lucida Console" panose="020B0609040504020204" pitchFamily="49" charset="0"/>
              </a:rPr>
              <a:t>'YYYY-MM-DD-HH24.MI.SS.FF'), PTMAT_STALENESS = 'STALE' </a:t>
            </a:r>
            <a:endParaRPr lang="en-GB" sz="1600" dirty="0" smtClean="0">
              <a:solidFill>
                <a:srgbClr val="92D050"/>
              </a:solidFill>
              <a:latin typeface="Lucida Console" panose="020B0609040504020204" pitchFamily="49" charset="0"/>
            </a:endParaRPr>
          </a:p>
          <a:p>
            <a:pPr marL="0" indent="0">
              <a:buNone/>
            </a:pPr>
            <a:r>
              <a:rPr lang="en-GB" sz="1600" dirty="0" smtClean="0">
                <a:solidFill>
                  <a:srgbClr val="92D050"/>
                </a:solidFill>
                <a:latin typeface="Lucida Console" panose="020B0609040504020204" pitchFamily="49" charset="0"/>
              </a:rPr>
              <a:t>WHERE RECNAME </a:t>
            </a:r>
            <a:r>
              <a:rPr lang="en-GB" sz="1600" dirty="0">
                <a:solidFill>
                  <a:srgbClr val="92D050"/>
                </a:solidFill>
                <a:latin typeface="Lucida Console" panose="020B0609040504020204" pitchFamily="49" charset="0"/>
              </a:rPr>
              <a:t>= 'DMK'</a:t>
            </a:r>
          </a:p>
          <a:p>
            <a:pPr marL="0" indent="0">
              <a:buNone/>
            </a:pPr>
            <a:r>
              <a:rPr lang="en-GB" sz="1600" dirty="0">
                <a:solidFill>
                  <a:srgbClr val="92D050"/>
                </a:solidFill>
                <a:latin typeface="Lucida Console" panose="020B0609040504020204" pitchFamily="49" charset="0"/>
              </a:rPr>
              <a:t>/</a:t>
            </a:r>
          </a:p>
          <a:p>
            <a:pPr marL="0" indent="0">
              <a:buNone/>
            </a:pPr>
            <a:r>
              <a:rPr lang="en-GB" sz="1600" dirty="0">
                <a:solidFill>
                  <a:srgbClr val="92D050"/>
                </a:solidFill>
                <a:latin typeface="Lucida Console" panose="020B0609040504020204" pitchFamily="49" charset="0"/>
              </a:rPr>
              <a:t>CREATE VIEW PS_DMK (EMPLID, EMPL_RCD, EFFDT, EFFSEQ, SETID_DEPT</a:t>
            </a:r>
            <a:r>
              <a:rPr lang="en-GB" sz="1600" dirty="0" smtClean="0">
                <a:solidFill>
                  <a:srgbClr val="92D050"/>
                </a:solidFill>
                <a:latin typeface="Lucida Console" panose="020B0609040504020204" pitchFamily="49" charset="0"/>
              </a:rPr>
              <a:t>, </a:t>
            </a:r>
            <a:r>
              <a:rPr lang="en-GB" sz="1600" dirty="0">
                <a:solidFill>
                  <a:srgbClr val="92D050"/>
                </a:solidFill>
                <a:latin typeface="Lucida Console" panose="020B0609040504020204" pitchFamily="49" charset="0"/>
              </a:rPr>
              <a:t>DEPTID) AS </a:t>
            </a:r>
            <a:endParaRPr lang="en-GB" sz="1600" dirty="0" smtClean="0">
              <a:solidFill>
                <a:srgbClr val="92D050"/>
              </a:solidFill>
              <a:latin typeface="Lucida Console" panose="020B0609040504020204" pitchFamily="49" charset="0"/>
            </a:endParaRPr>
          </a:p>
          <a:p>
            <a:pPr marL="0" indent="0">
              <a:buNone/>
            </a:pPr>
            <a:r>
              <a:rPr lang="en-GB" sz="1600" dirty="0" smtClean="0">
                <a:solidFill>
                  <a:srgbClr val="92D050"/>
                </a:solidFill>
                <a:latin typeface="Lucida Console" panose="020B0609040504020204" pitchFamily="49" charset="0"/>
              </a:rPr>
              <a:t>SELECT </a:t>
            </a:r>
            <a:r>
              <a:rPr lang="en-GB" sz="1600" dirty="0">
                <a:solidFill>
                  <a:srgbClr val="92D050"/>
                </a:solidFill>
                <a:latin typeface="Lucida Console" panose="020B0609040504020204" pitchFamily="49" charset="0"/>
              </a:rPr>
              <a:t>EMPLID , EMPL_RCD , EFFDT , EFFSEQ , SETID_DEPT </a:t>
            </a:r>
            <a:r>
              <a:rPr lang="en-GB" sz="1600" dirty="0" smtClean="0">
                <a:solidFill>
                  <a:srgbClr val="92D050"/>
                </a:solidFill>
                <a:latin typeface="Lucida Console" panose="020B0609040504020204" pitchFamily="49" charset="0"/>
              </a:rPr>
              <a:t>, </a:t>
            </a:r>
            <a:r>
              <a:rPr lang="en-GB" sz="1600" dirty="0">
                <a:solidFill>
                  <a:srgbClr val="92D050"/>
                </a:solidFill>
                <a:latin typeface="Lucida Console" panose="020B0609040504020204" pitchFamily="49" charset="0"/>
              </a:rPr>
              <a:t>DEPTID FROM PS_JOB@HROTHER</a:t>
            </a:r>
          </a:p>
          <a:p>
            <a:pPr marL="0" indent="0">
              <a:buNone/>
            </a:pPr>
            <a:r>
              <a:rPr lang="en-GB" sz="1600" dirty="0">
                <a:solidFill>
                  <a:srgbClr val="92D050"/>
                </a:solidFill>
                <a:latin typeface="Lucida Console" panose="020B0609040504020204" pitchFamily="49" charset="0"/>
              </a:rPr>
              <a:t>/</a:t>
            </a:r>
          </a:p>
          <a:p>
            <a:pPr marL="0" indent="0">
              <a:buNone/>
            </a:pPr>
            <a:r>
              <a:rPr lang="en-GB" sz="1600" dirty="0">
                <a:solidFill>
                  <a:srgbClr val="92D050"/>
                </a:solidFill>
                <a:latin typeface="Lucida Console" panose="020B0609040504020204" pitchFamily="49" charset="0"/>
              </a:rPr>
              <a:t>UPDATE PSPTMATVWDEFN SET PTMAT_MATSTAT = 0, PTMAT_REFRESHSTAT = 0</a:t>
            </a:r>
            <a:r>
              <a:rPr lang="en-GB" sz="1600" dirty="0" smtClean="0">
                <a:solidFill>
                  <a:srgbClr val="92D050"/>
                </a:solidFill>
                <a:latin typeface="Lucida Console" panose="020B0609040504020204" pitchFamily="49" charset="0"/>
              </a:rPr>
              <a:t>, </a:t>
            </a:r>
            <a:r>
              <a:rPr lang="en-GB" sz="1600" dirty="0">
                <a:solidFill>
                  <a:srgbClr val="92D050"/>
                </a:solidFill>
                <a:latin typeface="Lucida Console" panose="020B0609040504020204" pitchFamily="49" charset="0"/>
              </a:rPr>
              <a:t>PTMAT_LASTREFRESH = TO_TIMESTAMP('1900-01-01-00.00.00.000000</a:t>
            </a:r>
            <a:r>
              <a:rPr lang="en-GB" sz="1600" dirty="0" smtClean="0">
                <a:solidFill>
                  <a:srgbClr val="92D050"/>
                </a:solidFill>
                <a:latin typeface="Lucida Console" panose="020B0609040504020204" pitchFamily="49" charset="0"/>
              </a:rPr>
              <a:t>',</a:t>
            </a:r>
            <a:r>
              <a:rPr lang="en-GB" sz="1600" dirty="0">
                <a:solidFill>
                  <a:srgbClr val="92D050"/>
                </a:solidFill>
                <a:latin typeface="Lucida Console" panose="020B0609040504020204" pitchFamily="49" charset="0"/>
              </a:rPr>
              <a:t>'YYYY-MM-DD-HH24.MI.SS.FF'), PTMAT_STALENESS = 'STALE' </a:t>
            </a:r>
            <a:endParaRPr lang="en-GB" sz="1600" dirty="0" smtClean="0">
              <a:solidFill>
                <a:srgbClr val="92D050"/>
              </a:solidFill>
              <a:latin typeface="Lucida Console" panose="020B0609040504020204" pitchFamily="49" charset="0"/>
            </a:endParaRPr>
          </a:p>
          <a:p>
            <a:pPr marL="0" indent="0">
              <a:buNone/>
            </a:pPr>
            <a:r>
              <a:rPr lang="en-GB" sz="1600" dirty="0" smtClean="0">
                <a:solidFill>
                  <a:srgbClr val="92D050"/>
                </a:solidFill>
                <a:latin typeface="Lucida Console" panose="020B0609040504020204" pitchFamily="49" charset="0"/>
              </a:rPr>
              <a:t>WHERE RECNAME </a:t>
            </a:r>
            <a:r>
              <a:rPr lang="en-GB" sz="1600" dirty="0">
                <a:solidFill>
                  <a:srgbClr val="92D050"/>
                </a:solidFill>
                <a:latin typeface="Lucida Console" panose="020B0609040504020204" pitchFamily="49" charset="0"/>
              </a:rPr>
              <a:t>= 'DMK'</a:t>
            </a:r>
          </a:p>
          <a:p>
            <a:pPr marL="0" indent="0">
              <a:buNone/>
            </a:pPr>
            <a:r>
              <a:rPr lang="en-GB" sz="1600" dirty="0">
                <a:solidFill>
                  <a:srgbClr val="92D050"/>
                </a:solidFill>
                <a:latin typeface="Lucida Console" panose="020B0609040504020204" pitchFamily="49" charset="0"/>
              </a:rPr>
              <a:t>/</a:t>
            </a:r>
          </a:p>
          <a:p>
            <a:pPr marL="0" indent="0">
              <a:buNone/>
            </a:pPr>
            <a:r>
              <a:rPr lang="en-GB" sz="1600" dirty="0">
                <a:solidFill>
                  <a:srgbClr val="92D050"/>
                </a:solidFill>
                <a:latin typeface="Lucida Console" panose="020B0609040504020204" pitchFamily="49" charset="0"/>
              </a:rPr>
              <a:t>DELETE FROM MV_CAPABILITIES_TABLE WHERE MVNAME = 'PS_DMK'</a:t>
            </a:r>
          </a:p>
          <a:p>
            <a:pPr marL="0" indent="0">
              <a:buNone/>
            </a:pPr>
            <a:r>
              <a:rPr lang="en-GB" sz="1600" dirty="0">
                <a:solidFill>
                  <a:srgbClr val="92D050"/>
                </a:solidFill>
                <a:latin typeface="Lucida Console" panose="020B0609040504020204" pitchFamily="49" charset="0"/>
              </a:rPr>
              <a:t>/</a:t>
            </a:r>
          </a:p>
          <a:p>
            <a:pPr marL="0" indent="0">
              <a:buNone/>
            </a:pPr>
            <a:r>
              <a:rPr lang="en-GB" sz="1600" dirty="0">
                <a:solidFill>
                  <a:srgbClr val="92D050"/>
                </a:solidFill>
                <a:latin typeface="Lucida Console" panose="020B0609040504020204" pitchFamily="49" charset="0"/>
              </a:rPr>
              <a:t>DROP VIEW PS_DMK</a:t>
            </a:r>
          </a:p>
          <a:p>
            <a:pPr marL="0" indent="0">
              <a:buNone/>
            </a:pPr>
            <a:r>
              <a:rPr lang="en-GB" sz="1600" dirty="0">
                <a:solidFill>
                  <a:srgbClr val="92D050"/>
                </a:solidFill>
                <a:latin typeface="Lucida Console" panose="020B0609040504020204" pitchFamily="49" charset="0"/>
              </a:rPr>
              <a:t>/</a:t>
            </a:r>
          </a:p>
          <a:p>
            <a:pPr marL="0" indent="0">
              <a:buNone/>
            </a:pPr>
            <a:r>
              <a:rPr lang="en-GB" sz="1600" dirty="0">
                <a:solidFill>
                  <a:srgbClr val="92D050"/>
                </a:solidFill>
                <a:latin typeface="Lucida Console" panose="020B0609040504020204" pitchFamily="49" charset="0"/>
              </a:rPr>
              <a:t>CREATE MATERIALIZED VIEW PS_DMK (EMPLID, EMPL_RCD, EFFDT, EFFSEQ</a:t>
            </a:r>
            <a:r>
              <a:rPr lang="en-GB" sz="1600" dirty="0" smtClean="0">
                <a:solidFill>
                  <a:srgbClr val="92D050"/>
                </a:solidFill>
                <a:latin typeface="Lucida Console" panose="020B0609040504020204" pitchFamily="49" charset="0"/>
              </a:rPr>
              <a:t>, </a:t>
            </a:r>
            <a:r>
              <a:rPr lang="en-GB" sz="1600" dirty="0">
                <a:solidFill>
                  <a:srgbClr val="92D050"/>
                </a:solidFill>
                <a:latin typeface="Lucida Console" panose="020B0609040504020204" pitchFamily="49" charset="0"/>
              </a:rPr>
              <a:t>SETID_DEPT, DEPTID) </a:t>
            </a:r>
            <a:endParaRPr lang="en-GB" sz="1600" dirty="0" smtClean="0">
              <a:solidFill>
                <a:srgbClr val="92D050"/>
              </a:solidFill>
              <a:latin typeface="Lucida Console" panose="020B0609040504020204" pitchFamily="49" charset="0"/>
            </a:endParaRPr>
          </a:p>
          <a:p>
            <a:pPr marL="0" indent="0">
              <a:buNone/>
            </a:pPr>
            <a:r>
              <a:rPr lang="en-GB" sz="1600" dirty="0" smtClean="0">
                <a:solidFill>
                  <a:srgbClr val="92D050"/>
                </a:solidFill>
                <a:latin typeface="Lucida Console" panose="020B0609040504020204" pitchFamily="49" charset="0"/>
              </a:rPr>
              <a:t>TABLESPACE </a:t>
            </a:r>
            <a:r>
              <a:rPr lang="en-GB" sz="1600" dirty="0">
                <a:solidFill>
                  <a:srgbClr val="92D050"/>
                </a:solidFill>
                <a:latin typeface="Lucida Console" panose="020B0609040504020204" pitchFamily="49" charset="0"/>
              </a:rPr>
              <a:t>PSMATVW BUILD IMMEDIATE REFRESH </a:t>
            </a:r>
            <a:r>
              <a:rPr lang="en-GB" sz="1600" dirty="0" smtClean="0">
                <a:solidFill>
                  <a:srgbClr val="92D050"/>
                </a:solidFill>
                <a:latin typeface="Lucida Console" panose="020B0609040504020204" pitchFamily="49" charset="0"/>
              </a:rPr>
              <a:t>FAST </a:t>
            </a:r>
            <a:r>
              <a:rPr lang="en-GB" sz="1600" dirty="0">
                <a:solidFill>
                  <a:srgbClr val="92D050"/>
                </a:solidFill>
                <a:latin typeface="Lucida Console" panose="020B0609040504020204" pitchFamily="49" charset="0"/>
              </a:rPr>
              <a:t>ON DEMAND DISABLE QUERY REWRITE AS </a:t>
            </a:r>
            <a:endParaRPr lang="en-GB" sz="1600" dirty="0" smtClean="0">
              <a:solidFill>
                <a:srgbClr val="92D050"/>
              </a:solidFill>
              <a:latin typeface="Lucida Console" panose="020B0609040504020204" pitchFamily="49" charset="0"/>
            </a:endParaRPr>
          </a:p>
          <a:p>
            <a:pPr marL="0" indent="0">
              <a:buNone/>
            </a:pPr>
            <a:r>
              <a:rPr lang="en-GB" sz="1600" dirty="0" smtClean="0">
                <a:solidFill>
                  <a:srgbClr val="92D050"/>
                </a:solidFill>
                <a:latin typeface="Lucida Console" panose="020B0609040504020204" pitchFamily="49" charset="0"/>
              </a:rPr>
              <a:t>SELECT </a:t>
            </a:r>
            <a:r>
              <a:rPr lang="en-GB" sz="1600" dirty="0">
                <a:solidFill>
                  <a:srgbClr val="92D050"/>
                </a:solidFill>
                <a:latin typeface="Lucida Console" panose="020B0609040504020204" pitchFamily="49" charset="0"/>
              </a:rPr>
              <a:t>EMPLID , EMPL_RCD , EFFDT </a:t>
            </a:r>
            <a:r>
              <a:rPr lang="en-GB" sz="1600" dirty="0" smtClean="0">
                <a:solidFill>
                  <a:srgbClr val="92D050"/>
                </a:solidFill>
                <a:latin typeface="Lucida Console" panose="020B0609040504020204" pitchFamily="49" charset="0"/>
              </a:rPr>
              <a:t>, </a:t>
            </a:r>
            <a:r>
              <a:rPr lang="en-GB" sz="1600" dirty="0">
                <a:solidFill>
                  <a:srgbClr val="92D050"/>
                </a:solidFill>
                <a:latin typeface="Lucida Console" panose="020B0609040504020204" pitchFamily="49" charset="0"/>
              </a:rPr>
              <a:t>EFFSEQ , SETID_DEPT , DEPTID FROM PS_JOB@HROTHER</a:t>
            </a:r>
          </a:p>
          <a:p>
            <a:pPr marL="0" indent="0">
              <a:buNone/>
            </a:pPr>
            <a:r>
              <a:rPr lang="en-GB" sz="1600" dirty="0">
                <a:solidFill>
                  <a:srgbClr val="92D050"/>
                </a:solidFill>
                <a:latin typeface="Lucida Console" panose="020B0609040504020204" pitchFamily="49" charset="0"/>
              </a:rPr>
              <a:t>/</a:t>
            </a:r>
          </a:p>
          <a:p>
            <a:pPr marL="0" indent="0">
              <a:buNone/>
            </a:pPr>
            <a:r>
              <a:rPr lang="en-GB" sz="1600" dirty="0">
                <a:solidFill>
                  <a:srgbClr val="92D050"/>
                </a:solidFill>
                <a:latin typeface="Lucida Console" panose="020B0609040504020204" pitchFamily="49" charset="0"/>
              </a:rPr>
              <a:t>UPDATE PSPTMATVWDEFN SET PTMAT_MATSTAT = 1, PTMAT_REFRESHSTAT = 1,</a:t>
            </a:r>
          </a:p>
          <a:p>
            <a:pPr marL="0" indent="0">
              <a:buNone/>
            </a:pPr>
            <a:r>
              <a:rPr lang="en-GB" sz="1600" dirty="0">
                <a:solidFill>
                  <a:srgbClr val="92D050"/>
                </a:solidFill>
                <a:latin typeface="Lucida Console" panose="020B0609040504020204" pitchFamily="49" charset="0"/>
              </a:rPr>
              <a:t> (PTMAT_LASTREFRESH, PTMAT_STALENESS) = (SELECT LAST_REFRESH_DATE, </a:t>
            </a:r>
          </a:p>
          <a:p>
            <a:pPr marL="0" indent="0">
              <a:buNone/>
            </a:pPr>
            <a:r>
              <a:rPr lang="en-GB" sz="1600" dirty="0">
                <a:solidFill>
                  <a:srgbClr val="92D050"/>
                </a:solidFill>
                <a:latin typeface="Lucida Console" panose="020B0609040504020204" pitchFamily="49" charset="0"/>
              </a:rPr>
              <a:t> STALENESS FROM USER_MVIEWS WHERE MVIEW_NAME = 'PS_DMK') WHERE </a:t>
            </a:r>
            <a:r>
              <a:rPr lang="en-GB" sz="1600" dirty="0" smtClean="0">
                <a:solidFill>
                  <a:srgbClr val="92D050"/>
                </a:solidFill>
                <a:latin typeface="Lucida Console" panose="020B0609040504020204" pitchFamily="49" charset="0"/>
              </a:rPr>
              <a:t>RECNAME </a:t>
            </a:r>
            <a:r>
              <a:rPr lang="en-GB" sz="1600" dirty="0">
                <a:solidFill>
                  <a:srgbClr val="92D050"/>
                </a:solidFill>
                <a:latin typeface="Lucida Console" panose="020B0609040504020204" pitchFamily="49" charset="0"/>
              </a:rPr>
              <a:t>= 'DMK'</a:t>
            </a:r>
          </a:p>
          <a:p>
            <a:pPr marL="0" indent="0">
              <a:buNone/>
            </a:pPr>
            <a:r>
              <a:rPr lang="en-GB" sz="1600" dirty="0" smtClean="0">
                <a:solidFill>
                  <a:srgbClr val="92D050"/>
                </a:solidFill>
                <a:latin typeface="Lucida Console" panose="020B0609040504020204" pitchFamily="49" charset="0"/>
              </a:rPr>
              <a:t>/</a:t>
            </a:r>
            <a:endParaRPr lang="en-GB" sz="1600" dirty="0">
              <a:solidFill>
                <a:srgbClr val="92D050"/>
              </a:solidFill>
              <a:latin typeface="Lucida Console" panose="020B0609040504020204" pitchFamily="49" charset="0"/>
            </a:endParaRP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26</a:t>
            </a:fld>
            <a:endParaRPr lang="en-US" altLang="en-US"/>
          </a:p>
        </p:txBody>
      </p:sp>
      <p:sp>
        <p:nvSpPr>
          <p:cNvPr id="7" name="AutoShape 4"/>
          <p:cNvSpPr>
            <a:spLocks noChangeArrowheads="1"/>
          </p:cNvSpPr>
          <p:nvPr/>
        </p:nvSpPr>
        <p:spPr bwMode="auto">
          <a:xfrm>
            <a:off x="683568" y="2852936"/>
            <a:ext cx="6552728" cy="576064"/>
          </a:xfrm>
          <a:prstGeom prst="flowChartAlternateProcess">
            <a:avLst/>
          </a:prstGeom>
          <a:noFill/>
          <a:ln w="38100" algn="ctr">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
        <p:nvSpPr>
          <p:cNvPr id="8" name="AutoShape 4"/>
          <p:cNvSpPr>
            <a:spLocks noChangeArrowheads="1"/>
          </p:cNvSpPr>
          <p:nvPr/>
        </p:nvSpPr>
        <p:spPr bwMode="auto">
          <a:xfrm>
            <a:off x="683568" y="4581128"/>
            <a:ext cx="6552728" cy="576064"/>
          </a:xfrm>
          <a:prstGeom prst="flowChartAlternateProcess">
            <a:avLst/>
          </a:prstGeom>
          <a:noFill/>
          <a:ln w="38100" algn="ctr">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Tree>
    <p:custDataLst>
      <p:tags r:id="rId1"/>
    </p:custDataLst>
    <p:extLst>
      <p:ext uri="{BB962C8B-B14F-4D97-AF65-F5344CB8AC3E}">
        <p14:creationId xmlns:p14="http://schemas.microsoft.com/office/powerpoint/2010/main" val="300745410"/>
      </p:ext>
    </p:extLst>
  </p:cSld>
  <p:clrMapOvr>
    <a:masterClrMapping/>
  </p:clrMapOvr>
  <p:transition advTm="2082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Must have primary key on source table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Application </a:t>
            </a:r>
            <a:r>
              <a:rPr lang="en-GB" dirty="0" err="1" smtClean="0"/>
              <a:t>Desigenr</a:t>
            </a:r>
            <a:r>
              <a:rPr lang="en-GB" dirty="0" smtClean="0"/>
              <a:t> can </a:t>
            </a:r>
            <a:r>
              <a:rPr lang="en-GB" dirty="0" smtClean="0"/>
              <a:t>only </a:t>
            </a:r>
            <a:r>
              <a:rPr lang="en-GB" dirty="0" smtClean="0"/>
              <a:t>build </a:t>
            </a:r>
            <a:r>
              <a:rPr lang="en-GB" dirty="0" smtClean="0"/>
              <a:t>primary key based MVs.</a:t>
            </a:r>
          </a:p>
          <a:p>
            <a:r>
              <a:rPr lang="en-GB" dirty="0" smtClean="0"/>
              <a:t>If source table doesn’t have primary</a:t>
            </a:r>
          </a:p>
          <a:p>
            <a:pPr marL="0" indent="0">
              <a:buNone/>
            </a:pPr>
            <a:r>
              <a:rPr lang="en-GB" sz="2000" dirty="0">
                <a:solidFill>
                  <a:srgbClr val="92D050"/>
                </a:solidFill>
                <a:latin typeface="Lucida Console" panose="020B0609040504020204" pitchFamily="49" charset="0"/>
              </a:rPr>
              <a:t>ORA-12014: table 'PS_JOB' does not contain a primary key constraint </a:t>
            </a:r>
            <a:endParaRPr lang="en-GB" sz="2000" dirty="0" smtClean="0">
              <a:solidFill>
                <a:srgbClr val="92D050"/>
              </a:solidFill>
              <a:latin typeface="Lucida Console" panose="020B0609040504020204" pitchFamily="49" charset="0"/>
            </a:endParaRPr>
          </a:p>
          <a:p>
            <a:pPr lvl="1"/>
            <a:r>
              <a:rPr lang="en-GB" dirty="0" smtClean="0"/>
              <a:t>Because on remote database.</a:t>
            </a:r>
          </a:p>
          <a:p>
            <a:pPr lvl="1"/>
            <a:r>
              <a:rPr lang="en-GB" dirty="0" smtClean="0"/>
              <a:t>If PT 8.48-8.53 then it may have a descending index</a:t>
            </a:r>
            <a:r>
              <a:rPr lang="en-GB" dirty="0" smtClean="0"/>
              <a:t>!</a:t>
            </a:r>
          </a:p>
          <a:p>
            <a:r>
              <a:rPr lang="en-GB" dirty="0" smtClean="0"/>
              <a:t>You have </a:t>
            </a:r>
            <a:r>
              <a:rPr lang="en-GB" dirty="0" smtClean="0"/>
              <a:t>to </a:t>
            </a:r>
            <a:r>
              <a:rPr lang="en-GB" dirty="0" smtClean="0"/>
              <a:t>handle this manually</a:t>
            </a:r>
          </a:p>
          <a:p>
            <a:pPr lvl="1"/>
            <a:r>
              <a:rPr lang="en-GB" dirty="0"/>
              <a:t>Create materialised view log manually </a:t>
            </a:r>
            <a:r>
              <a:rPr lang="en-GB" dirty="0" smtClean="0"/>
              <a:t>too</a:t>
            </a:r>
            <a:r>
              <a:rPr lang="en-GB" dirty="0"/>
              <a:t>.</a:t>
            </a:r>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27</a:t>
            </a:fld>
            <a:endParaRPr lang="en-US" altLang="en-US"/>
          </a:p>
        </p:txBody>
      </p:sp>
    </p:spTree>
    <p:extLst>
      <p:ext uri="{BB962C8B-B14F-4D97-AF65-F5344CB8AC3E}">
        <p14:creationId xmlns:p14="http://schemas.microsoft.com/office/powerpoint/2010/main" val="599717751"/>
      </p:ext>
    </p:extLst>
  </p:cSld>
  <p:clrMapOvr>
    <a:masterClrMapping/>
  </p:clrMapOvr>
  <p:transition advTm="5468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Indexing MVs</a:t>
            </a:r>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28</a:t>
            </a:fld>
            <a:endParaRPr lang="en-US" altLang="en-US"/>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507523" y="2682230"/>
            <a:ext cx="8026636" cy="3555082"/>
          </a:xfrm>
          <a:prstGeom prst="rect">
            <a:avLst/>
          </a:prstGeom>
          <a:ln>
            <a:noFill/>
          </a:ln>
          <a:extLst>
            <a:ext uri="{53640926-AAD7-44D8-BBD7-CCE9431645EC}">
              <a14:shadowObscured xmlns:a14="http://schemas.microsoft.com/office/drawing/2010/main"/>
            </a:ext>
          </a:extLst>
        </p:spPr>
      </p:pic>
      <p:sp>
        <p:nvSpPr>
          <p:cNvPr id="8" name="Content Placeholder 7"/>
          <p:cNvSpPr>
            <a:spLocks noGrp="1"/>
          </p:cNvSpPr>
          <p:nvPr>
            <p:ph idx="1"/>
          </p:nvPr>
        </p:nvSpPr>
        <p:spPr/>
        <p:txBody>
          <a:bodyPr/>
          <a:lstStyle/>
          <a:p>
            <a:r>
              <a:rPr lang="en-GB" dirty="0" smtClean="0"/>
              <a:t>Cannot specify indexes</a:t>
            </a:r>
            <a:endParaRPr lang="en-GB" dirty="0"/>
          </a:p>
        </p:txBody>
      </p:sp>
      <p:sp>
        <p:nvSpPr>
          <p:cNvPr id="9" name="AutoShape 4"/>
          <p:cNvSpPr>
            <a:spLocks noChangeArrowheads="1"/>
          </p:cNvSpPr>
          <p:nvPr/>
        </p:nvSpPr>
        <p:spPr bwMode="auto">
          <a:xfrm>
            <a:off x="2843808" y="3933056"/>
            <a:ext cx="936104" cy="576064"/>
          </a:xfrm>
          <a:prstGeom prst="flowChartAlternateProcess">
            <a:avLst/>
          </a:prstGeom>
          <a:noFill/>
          <a:ln w="381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Tree>
    <p:custDataLst>
      <p:tags r:id="rId1"/>
    </p:custDataLst>
    <p:extLst>
      <p:ext uri="{BB962C8B-B14F-4D97-AF65-F5344CB8AC3E}">
        <p14:creationId xmlns:p14="http://schemas.microsoft.com/office/powerpoint/2010/main" val="1180019868"/>
      </p:ext>
    </p:extLst>
  </p:cSld>
  <p:clrMapOvr>
    <a:masterClrMapping/>
  </p:clrMapOvr>
  <p:transition advTm="1934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Indexing MVs</a:t>
            </a:r>
            <a:endParaRPr lang="en-GB" dirty="0"/>
          </a:p>
        </p:txBody>
      </p:sp>
      <p:sp>
        <p:nvSpPr>
          <p:cNvPr id="3" name="Content Placeholder 2"/>
          <p:cNvSpPr>
            <a:spLocks noGrp="1"/>
          </p:cNvSpPr>
          <p:nvPr>
            <p:ph idx="1"/>
          </p:nvPr>
        </p:nvSpPr>
        <p:spPr/>
        <p:txBody>
          <a:bodyPr/>
          <a:lstStyle/>
          <a:p>
            <a:r>
              <a:rPr lang="en-GB" dirty="0" smtClean="0"/>
              <a:t>Primary key automatically</a:t>
            </a:r>
            <a:r>
              <a:rPr lang="en-GB" baseline="0" dirty="0" smtClean="0"/>
              <a:t> inherited on single table MV replicated by MV</a:t>
            </a:r>
          </a:p>
          <a:p>
            <a:r>
              <a:rPr lang="en-GB" dirty="0" smtClean="0"/>
              <a:t>Alternate search columns on MV not indexed</a:t>
            </a:r>
          </a:p>
          <a:p>
            <a:pPr lvl="1"/>
            <a:r>
              <a:rPr lang="en-GB" dirty="0" smtClean="0"/>
              <a:t>Must handle indexes on MV manually</a:t>
            </a:r>
          </a:p>
          <a:p>
            <a:r>
              <a:rPr lang="en-GB" dirty="0" smtClean="0"/>
              <a:t>Cannot define user indexes on MV</a:t>
            </a:r>
          </a:p>
          <a:p>
            <a:pPr lvl="1"/>
            <a:r>
              <a:rPr lang="en-GB" dirty="0" smtClean="0"/>
              <a:t>Might be necessary because querying MV differently to base table.</a:t>
            </a: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29</a:t>
            </a:fld>
            <a:endParaRPr lang="en-US" altLang="en-US"/>
          </a:p>
        </p:txBody>
      </p:sp>
    </p:spTree>
    <p:extLst>
      <p:ext uri="{BB962C8B-B14F-4D97-AF65-F5344CB8AC3E}">
        <p14:creationId xmlns:p14="http://schemas.microsoft.com/office/powerpoint/2010/main" val="3607771365"/>
      </p:ext>
    </p:extLst>
  </p:cSld>
  <p:clrMapOvr>
    <a:masterClrMapping/>
  </p:clrMapOvr>
  <p:transition advTm="31189"/>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FontTx/>
              <a:buNone/>
            </a:pPr>
            <a:r>
              <a:rPr lang="en-US" altLang="en-US" sz="1400" smtClean="0">
                <a:latin typeface="Arial" charset="0"/>
              </a:rPr>
              <a:t>PeopleTools 8.54 for the Oracle DBA</a:t>
            </a:r>
          </a:p>
        </p:txBody>
      </p:sp>
      <p:sp>
        <p:nvSpPr>
          <p:cNvPr id="8195" name="Footer Placeholder 4"/>
          <p:cNvSpPr>
            <a:spLocks noGrp="1"/>
          </p:cNvSpPr>
          <p:nvPr>
            <p:ph type="ftr" sz="quarter" idx="11"/>
          </p:nvPr>
        </p:nvSpPr>
        <p:spPr>
          <a:noFill/>
        </p:spPr>
        <p:txBody>
          <a:bodyP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a:spcBef>
                <a:spcPct val="0"/>
              </a:spcBef>
              <a:buClrTx/>
              <a:buFontTx/>
              <a:buNone/>
            </a:pPr>
            <a:r>
              <a:rPr lang="en-US" altLang="en-US" sz="1400" smtClean="0">
                <a:latin typeface="Arial" charset="0"/>
              </a:rPr>
              <a:t>©2015 www.go-faster.co.uk </a:t>
            </a:r>
          </a:p>
        </p:txBody>
      </p:sp>
      <p:sp>
        <p:nvSpPr>
          <p:cNvPr id="8196" name="Slide Number Placeholder 5"/>
          <p:cNvSpPr>
            <a:spLocks noGrp="1"/>
          </p:cNvSpPr>
          <p:nvPr>
            <p:ph type="sldNum" sz="quarter" idx="12"/>
          </p:nvPr>
        </p:nvSpPr>
        <p:spPr>
          <a:noFill/>
        </p:spPr>
        <p:txBody>
          <a:bodyP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fld id="{9FDFC88E-F2F7-4967-A136-51DD949A4A6F}" type="slidenum">
              <a:rPr lang="en-US" altLang="en-US" sz="1400" smtClean="0">
                <a:latin typeface="Arial" charset="0"/>
              </a:rPr>
              <a:pPr algn="r">
                <a:spcBef>
                  <a:spcPct val="0"/>
                </a:spcBef>
                <a:buClrTx/>
                <a:buFontTx/>
                <a:buNone/>
              </a:pPr>
              <a:t>3</a:t>
            </a:fld>
            <a:endParaRPr lang="en-US" altLang="en-US" sz="1400" smtClean="0">
              <a:latin typeface="Arial" charset="0"/>
            </a:endParaRPr>
          </a:p>
        </p:txBody>
      </p:sp>
      <p:sp>
        <p:nvSpPr>
          <p:cNvPr id="8197" name="Rectangle 2"/>
          <p:cNvSpPr>
            <a:spLocks noGrp="1" noChangeArrowheads="1"/>
          </p:cNvSpPr>
          <p:nvPr>
            <p:ph type="title"/>
          </p:nvPr>
        </p:nvSpPr>
        <p:spPr/>
        <p:txBody>
          <a:bodyPr/>
          <a:lstStyle/>
          <a:p>
            <a:r>
              <a:rPr lang="en-GB" altLang="en-US" dirty="0" smtClean="0"/>
              <a:t>Resources</a:t>
            </a:r>
          </a:p>
        </p:txBody>
      </p:sp>
      <p:sp>
        <p:nvSpPr>
          <p:cNvPr id="8198" name="Rectangle 3"/>
          <p:cNvSpPr>
            <a:spLocks noGrp="1" noChangeArrowheads="1"/>
          </p:cNvSpPr>
          <p:nvPr>
            <p:ph type="body" idx="1"/>
          </p:nvPr>
        </p:nvSpPr>
        <p:spPr/>
        <p:txBody>
          <a:bodyPr/>
          <a:lstStyle/>
          <a:p>
            <a:r>
              <a:rPr lang="en-GB" altLang="en-US" dirty="0"/>
              <a:t>The presentation is available from</a:t>
            </a:r>
          </a:p>
          <a:p>
            <a:pPr lvl="2"/>
            <a:r>
              <a:rPr lang="en-GB" altLang="en-US" dirty="0">
                <a:hlinkClick r:id="rId2"/>
              </a:rPr>
              <a:t>http://</a:t>
            </a:r>
            <a:r>
              <a:rPr lang="en-GB" altLang="en-US" dirty="0" smtClean="0">
                <a:hlinkClick r:id="rId2"/>
              </a:rPr>
              <a:t>www.go-faster.co.uk</a:t>
            </a:r>
            <a:r>
              <a:rPr lang="en-GB" altLang="en-US" dirty="0" smtClean="0"/>
              <a:t>	</a:t>
            </a:r>
            <a:endParaRPr lang="en-GB" altLang="en-US" dirty="0"/>
          </a:p>
          <a:p>
            <a:r>
              <a:rPr lang="en-GB" altLang="en-US" dirty="0" smtClean="0"/>
              <a:t>It started out as a series of blog postings</a:t>
            </a:r>
          </a:p>
          <a:p>
            <a:pPr lvl="1"/>
            <a:r>
              <a:rPr lang="en-GB" altLang="en-US" dirty="0">
                <a:hlinkClick r:id="rId3"/>
              </a:rPr>
              <a:t>http://blog.psftdba.com/2015/02/peopletools-854-for-oracle-dba.html</a:t>
            </a:r>
            <a:endParaRPr lang="en-GB" altLang="en-US" dirty="0"/>
          </a:p>
          <a:p>
            <a:pPr lvl="1"/>
            <a:r>
              <a:rPr lang="en-GB" altLang="en-US" dirty="0" smtClean="0">
                <a:hlinkClick r:id="rId4"/>
              </a:rPr>
              <a:t>http://blog.psftdba.com/search/label/PeopleTools 8.54</a:t>
            </a:r>
            <a:endParaRPr lang="en-GB" altLang="en-US" dirty="0"/>
          </a:p>
        </p:txBody>
      </p:sp>
    </p:spTree>
  </p:cSld>
  <p:clrMapOvr>
    <a:masterClrMapping/>
  </p:clrMapOvr>
  <p:transition advTm="15186"/>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Partitioned MVs</a:t>
            </a:r>
            <a:endParaRPr lang="en-GB" dirty="0"/>
          </a:p>
        </p:txBody>
      </p:sp>
      <p:sp>
        <p:nvSpPr>
          <p:cNvPr id="3" name="Content Placeholder 2"/>
          <p:cNvSpPr>
            <a:spLocks noGrp="1"/>
          </p:cNvSpPr>
          <p:nvPr>
            <p:ph idx="1"/>
          </p:nvPr>
        </p:nvSpPr>
        <p:spPr/>
        <p:txBody>
          <a:bodyPr/>
          <a:lstStyle/>
          <a:p>
            <a:pPr lvl="0"/>
            <a:r>
              <a:rPr lang="en-GB" dirty="0" smtClean="0"/>
              <a:t>Not a common option, but possible</a:t>
            </a:r>
          </a:p>
          <a:p>
            <a:pPr lvl="0"/>
            <a:r>
              <a:rPr lang="en-GB" dirty="0" smtClean="0"/>
              <a:t>Application Designer doesn’t support partitioning on MVs</a:t>
            </a: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30</a:t>
            </a:fld>
            <a:endParaRPr lang="en-US" altLang="en-US"/>
          </a:p>
        </p:txBody>
      </p:sp>
    </p:spTree>
    <p:extLst>
      <p:ext uri="{BB962C8B-B14F-4D97-AF65-F5344CB8AC3E}">
        <p14:creationId xmlns:p14="http://schemas.microsoft.com/office/powerpoint/2010/main" val="2371479131"/>
      </p:ext>
    </p:extLst>
  </p:cSld>
  <p:clrMapOvr>
    <a:masterClrMapping/>
  </p:clrMapOvr>
  <p:transition advTm="12012"/>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smtClean="0"/>
              <a:t>Example 2: Replicate part of PS_JOB locally</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Create primary key on source table</a:t>
            </a:r>
          </a:p>
          <a:p>
            <a:r>
              <a:rPr lang="en-GB" dirty="0" smtClean="0"/>
              <a:t>Create materialised view log on source table</a:t>
            </a:r>
          </a:p>
          <a:p>
            <a:r>
              <a:rPr lang="en-GB" dirty="0" smtClean="0"/>
              <a:t>But</a:t>
            </a:r>
          </a:p>
          <a:p>
            <a:pPr lvl="1"/>
            <a:r>
              <a:rPr lang="en-GB" dirty="0" smtClean="0"/>
              <a:t>Build script repeatedly rebuilds MV log and MV</a:t>
            </a:r>
          </a:p>
          <a:p>
            <a:pPr lvl="2"/>
            <a:r>
              <a:rPr lang="en-GB" dirty="0" smtClean="0"/>
              <a:t>Could be a problem for large MV</a:t>
            </a:r>
          </a:p>
          <a:p>
            <a:pPr lvl="1"/>
            <a:r>
              <a:rPr lang="en-GB" dirty="0" smtClean="0"/>
              <a:t>Generated build script alternated between dropping and building MV</a:t>
            </a:r>
          </a:p>
          <a:p>
            <a:pPr lvl="2"/>
            <a:r>
              <a:rPr lang="en-GB" dirty="0" smtClean="0"/>
              <a:t>You don’t know if the build script is going to do the right thing! – clearly a bug.</a:t>
            </a: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31</a:t>
            </a:fld>
            <a:endParaRPr lang="en-US" altLang="en-US"/>
          </a:p>
        </p:txBody>
      </p:sp>
    </p:spTree>
    <p:extLst>
      <p:ext uri="{BB962C8B-B14F-4D97-AF65-F5344CB8AC3E}">
        <p14:creationId xmlns:p14="http://schemas.microsoft.com/office/powerpoint/2010/main" val="2811575527"/>
      </p:ext>
    </p:extLst>
  </p:cSld>
  <p:clrMapOvr>
    <a:masterClrMapping/>
  </p:clrMapOvr>
  <p:transition advTm="73165"/>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MV Log created with additional columns</a:t>
            </a:r>
            <a:endParaRPr lang="en-GB" dirty="0"/>
          </a:p>
        </p:txBody>
      </p:sp>
      <p:sp>
        <p:nvSpPr>
          <p:cNvPr id="3" name="Content Placeholder 2"/>
          <p:cNvSpPr>
            <a:spLocks noGrp="1"/>
          </p:cNvSpPr>
          <p:nvPr>
            <p:ph idx="1"/>
          </p:nvPr>
        </p:nvSpPr>
        <p:spPr/>
        <p:txBody>
          <a:bodyPr/>
          <a:lstStyle/>
          <a:p>
            <a:pPr marL="0" indent="0">
              <a:buNone/>
            </a:pPr>
            <a:r>
              <a:rPr lang="en-GB" sz="2400" dirty="0">
                <a:solidFill>
                  <a:srgbClr val="92D050"/>
                </a:solidFill>
                <a:latin typeface="Lucida Console" panose="020B0609040504020204" pitchFamily="49" charset="0"/>
              </a:rPr>
              <a:t>CREATE MATERIALIZED VIEW LOG </a:t>
            </a:r>
            <a:endParaRPr lang="en-GB" sz="2400" dirty="0" smtClean="0">
              <a:solidFill>
                <a:srgbClr val="92D050"/>
              </a:solidFill>
              <a:latin typeface="Lucida Console" panose="020B0609040504020204" pitchFamily="49" charset="0"/>
            </a:endParaRPr>
          </a:p>
          <a:p>
            <a:pPr marL="0" indent="0">
              <a:buNone/>
            </a:pPr>
            <a:r>
              <a:rPr lang="en-GB" sz="2400" dirty="0" smtClean="0">
                <a:solidFill>
                  <a:srgbClr val="92D050"/>
                </a:solidFill>
                <a:latin typeface="Lucida Console" panose="020B0609040504020204" pitchFamily="49" charset="0"/>
              </a:rPr>
              <a:t>ON </a:t>
            </a:r>
            <a:r>
              <a:rPr lang="en-GB" sz="2400" dirty="0">
                <a:solidFill>
                  <a:srgbClr val="92D050"/>
                </a:solidFill>
                <a:latin typeface="Lucida Console" panose="020B0609040504020204" pitchFamily="49" charset="0"/>
              </a:rPr>
              <a:t>PS_JOB </a:t>
            </a:r>
            <a:endParaRPr lang="en-GB" sz="2400" dirty="0" smtClean="0">
              <a:solidFill>
                <a:srgbClr val="92D050"/>
              </a:solidFill>
              <a:latin typeface="Lucida Console" panose="020B0609040504020204" pitchFamily="49" charset="0"/>
            </a:endParaRPr>
          </a:p>
          <a:p>
            <a:pPr marL="0" indent="0">
              <a:buNone/>
            </a:pPr>
            <a:r>
              <a:rPr lang="en-GB" sz="2400" dirty="0" smtClean="0">
                <a:solidFill>
                  <a:srgbClr val="92D050"/>
                </a:solidFill>
                <a:latin typeface="Lucida Console" panose="020B0609040504020204" pitchFamily="49" charset="0"/>
              </a:rPr>
              <a:t>TABLESPACE </a:t>
            </a:r>
            <a:r>
              <a:rPr lang="en-GB" sz="2400" dirty="0">
                <a:solidFill>
                  <a:srgbClr val="92D050"/>
                </a:solidFill>
                <a:latin typeface="Lucida Console" panose="020B0609040504020204" pitchFamily="49" charset="0"/>
              </a:rPr>
              <a:t>PSMATVW </a:t>
            </a:r>
            <a:endParaRPr lang="en-GB" sz="2400" dirty="0" smtClean="0">
              <a:solidFill>
                <a:srgbClr val="92D050"/>
              </a:solidFill>
              <a:latin typeface="Lucida Console" panose="020B0609040504020204" pitchFamily="49" charset="0"/>
            </a:endParaRPr>
          </a:p>
          <a:p>
            <a:pPr marL="0" indent="0">
              <a:buNone/>
            </a:pPr>
            <a:r>
              <a:rPr lang="en-GB" sz="2400" dirty="0" smtClean="0">
                <a:solidFill>
                  <a:srgbClr val="92D050"/>
                </a:solidFill>
                <a:latin typeface="Lucida Console" panose="020B0609040504020204" pitchFamily="49" charset="0"/>
              </a:rPr>
              <a:t>WITH PRIMARY KEY</a:t>
            </a:r>
          </a:p>
          <a:p>
            <a:pPr marL="0" indent="0">
              <a:buNone/>
            </a:pPr>
            <a:r>
              <a:rPr lang="en-GB" sz="2400" dirty="0" smtClean="0">
                <a:solidFill>
                  <a:srgbClr val="92D050"/>
                </a:solidFill>
                <a:latin typeface="Lucida Console" panose="020B0609040504020204" pitchFamily="49" charset="0"/>
              </a:rPr>
              <a:t>, ROWID</a:t>
            </a:r>
          </a:p>
          <a:p>
            <a:pPr marL="0" indent="0">
              <a:buNone/>
            </a:pPr>
            <a:r>
              <a:rPr lang="en-GB" sz="2400" dirty="0" smtClean="0">
                <a:solidFill>
                  <a:srgbClr val="92D050"/>
                </a:solidFill>
                <a:latin typeface="Lucida Console" panose="020B0609040504020204" pitchFamily="49" charset="0"/>
              </a:rPr>
              <a:t>, </a:t>
            </a:r>
            <a:r>
              <a:rPr lang="en-GB" sz="2400" dirty="0">
                <a:solidFill>
                  <a:srgbClr val="92D050"/>
                </a:solidFill>
                <a:latin typeface="Lucida Console" panose="020B0609040504020204" pitchFamily="49" charset="0"/>
              </a:rPr>
              <a:t>SEQUENCE(DEPTID, SETID_DEPT) </a:t>
            </a:r>
            <a:endParaRPr lang="en-GB" sz="2400" dirty="0" smtClean="0">
              <a:solidFill>
                <a:srgbClr val="92D050"/>
              </a:solidFill>
              <a:latin typeface="Lucida Console" panose="020B0609040504020204" pitchFamily="49" charset="0"/>
            </a:endParaRPr>
          </a:p>
          <a:p>
            <a:pPr marL="0" indent="0">
              <a:buNone/>
            </a:pPr>
            <a:r>
              <a:rPr lang="en-GB" sz="2400" dirty="0" smtClean="0">
                <a:solidFill>
                  <a:srgbClr val="92D050"/>
                </a:solidFill>
                <a:latin typeface="Lucida Console" panose="020B0609040504020204" pitchFamily="49" charset="0"/>
              </a:rPr>
              <a:t>INCLUDING </a:t>
            </a:r>
            <a:r>
              <a:rPr lang="en-GB" sz="2400" dirty="0">
                <a:solidFill>
                  <a:srgbClr val="92D050"/>
                </a:solidFill>
                <a:latin typeface="Lucida Console" panose="020B0609040504020204" pitchFamily="49" charset="0"/>
              </a:rPr>
              <a:t>NEW VALUES </a:t>
            </a:r>
            <a:endParaRPr lang="en-GB" sz="2400" dirty="0" smtClean="0">
              <a:solidFill>
                <a:srgbClr val="92D050"/>
              </a:solidFill>
              <a:latin typeface="Lucida Console" panose="020B0609040504020204" pitchFamily="49" charset="0"/>
            </a:endParaRPr>
          </a:p>
          <a:p>
            <a:pPr marL="0" indent="0">
              <a:buNone/>
            </a:pPr>
            <a:r>
              <a:rPr lang="en-GB" sz="2400" dirty="0" smtClean="0">
                <a:solidFill>
                  <a:srgbClr val="92D050"/>
                </a:solidFill>
                <a:latin typeface="Lucida Console" panose="020B0609040504020204" pitchFamily="49" charset="0"/>
              </a:rPr>
              <a:t>PURGE </a:t>
            </a:r>
            <a:r>
              <a:rPr lang="en-GB" sz="2400" dirty="0">
                <a:solidFill>
                  <a:srgbClr val="92D050"/>
                </a:solidFill>
                <a:latin typeface="Lucida Console" panose="020B0609040504020204" pitchFamily="49" charset="0"/>
              </a:rPr>
              <a:t>IMMEDIATE</a:t>
            </a:r>
          </a:p>
          <a:p>
            <a:pPr marL="0" indent="0">
              <a:buNone/>
            </a:pPr>
            <a:r>
              <a:rPr lang="en-GB" sz="2400" dirty="0" smtClean="0">
                <a:solidFill>
                  <a:srgbClr val="92D050"/>
                </a:solidFill>
                <a:latin typeface="Lucida Console" panose="020B0609040504020204" pitchFamily="49" charset="0"/>
              </a:rPr>
              <a:t>/</a:t>
            </a: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32</a:t>
            </a:fld>
            <a:endParaRPr lang="en-US" altLang="en-US"/>
          </a:p>
        </p:txBody>
      </p:sp>
      <p:sp>
        <p:nvSpPr>
          <p:cNvPr id="7" name="AutoShape 4"/>
          <p:cNvSpPr>
            <a:spLocks noChangeArrowheads="1"/>
          </p:cNvSpPr>
          <p:nvPr/>
        </p:nvSpPr>
        <p:spPr bwMode="auto">
          <a:xfrm>
            <a:off x="755576" y="3861048"/>
            <a:ext cx="5544616" cy="864096"/>
          </a:xfrm>
          <a:prstGeom prst="flowChartAlternateProcess">
            <a:avLst/>
          </a:prstGeom>
          <a:noFill/>
          <a:ln w="38100" algn="ctr">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Tree>
    <p:custDataLst>
      <p:tags r:id="rId1"/>
    </p:custDataLst>
    <p:extLst>
      <p:ext uri="{BB962C8B-B14F-4D97-AF65-F5344CB8AC3E}">
        <p14:creationId xmlns:p14="http://schemas.microsoft.com/office/powerpoint/2010/main" val="3043562662"/>
      </p:ext>
    </p:extLst>
  </p:cSld>
  <p:clrMapOvr>
    <a:masterClrMapping/>
  </p:clrMapOvr>
  <p:transition advTm="3532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MV Log created with additional columns</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sz="1600" dirty="0">
                <a:solidFill>
                  <a:srgbClr val="92D050"/>
                </a:solidFill>
                <a:latin typeface="Lucida Console" panose="020B0609040504020204" pitchFamily="49" charset="0"/>
              </a:rPr>
              <a:t>SQL&gt; </a:t>
            </a:r>
            <a:r>
              <a:rPr lang="en-GB" sz="1600" dirty="0" err="1">
                <a:solidFill>
                  <a:srgbClr val="92D050"/>
                </a:solidFill>
                <a:latin typeface="Lucida Console" panose="020B0609040504020204" pitchFamily="49" charset="0"/>
              </a:rPr>
              <a:t>desc</a:t>
            </a:r>
            <a:r>
              <a:rPr lang="en-GB" sz="1600" dirty="0">
                <a:solidFill>
                  <a:srgbClr val="92D050"/>
                </a:solidFill>
                <a:latin typeface="Lucida Console" panose="020B0609040504020204" pitchFamily="49" charset="0"/>
              </a:rPr>
              <a:t> </a:t>
            </a:r>
            <a:r>
              <a:rPr lang="en-GB" sz="1600" dirty="0" err="1">
                <a:solidFill>
                  <a:srgbClr val="92D050"/>
                </a:solidFill>
                <a:latin typeface="Lucida Console" panose="020B0609040504020204" pitchFamily="49" charset="0"/>
              </a:rPr>
              <a:t>mlog</a:t>
            </a:r>
            <a:r>
              <a:rPr lang="en-GB" sz="1600" dirty="0">
                <a:solidFill>
                  <a:srgbClr val="92D050"/>
                </a:solidFill>
                <a:latin typeface="Lucida Console" panose="020B0609040504020204" pitchFamily="49" charset="0"/>
              </a:rPr>
              <a:t>$_</a:t>
            </a:r>
            <a:r>
              <a:rPr lang="en-GB" sz="1600" dirty="0" err="1">
                <a:solidFill>
                  <a:srgbClr val="92D050"/>
                </a:solidFill>
                <a:latin typeface="Lucida Console" panose="020B0609040504020204" pitchFamily="49" charset="0"/>
              </a:rPr>
              <a:t>ps_job</a:t>
            </a:r>
            <a:endParaRPr lang="en-GB" sz="1600" dirty="0">
              <a:solidFill>
                <a:srgbClr val="92D050"/>
              </a:solidFill>
              <a:latin typeface="Lucida Console" panose="020B0609040504020204" pitchFamily="49" charset="0"/>
            </a:endParaRPr>
          </a:p>
          <a:p>
            <a:pPr marL="0" indent="0">
              <a:buNone/>
            </a:pPr>
            <a:r>
              <a:rPr lang="en-GB" sz="1600" dirty="0">
                <a:solidFill>
                  <a:srgbClr val="92D050"/>
                </a:solidFill>
                <a:latin typeface="Lucida Console" panose="020B0609040504020204" pitchFamily="49" charset="0"/>
              </a:rPr>
              <a:t> Name                          Null?    Type</a:t>
            </a:r>
          </a:p>
          <a:p>
            <a:pPr marL="0" indent="0">
              <a:buNone/>
            </a:pPr>
            <a:r>
              <a:rPr lang="en-GB" sz="1600" dirty="0">
                <a:solidFill>
                  <a:srgbClr val="92D050"/>
                </a:solidFill>
                <a:latin typeface="Lucida Console" panose="020B0609040504020204" pitchFamily="49" charset="0"/>
              </a:rPr>
              <a:t> ----------------------------- -------- -------------------</a:t>
            </a:r>
          </a:p>
          <a:p>
            <a:pPr marL="0" indent="0">
              <a:buNone/>
            </a:pPr>
            <a:r>
              <a:rPr lang="en-GB" sz="1600" i="1" dirty="0">
                <a:solidFill>
                  <a:srgbClr val="92D050"/>
                </a:solidFill>
                <a:latin typeface="Lucida Console" panose="020B0609040504020204" pitchFamily="49" charset="0"/>
              </a:rPr>
              <a:t> EFFDT                                  DATE</a:t>
            </a:r>
          </a:p>
          <a:p>
            <a:pPr marL="0" indent="0">
              <a:buNone/>
            </a:pPr>
            <a:r>
              <a:rPr lang="en-GB" sz="1600" i="1" dirty="0">
                <a:solidFill>
                  <a:srgbClr val="92D050"/>
                </a:solidFill>
                <a:latin typeface="Lucida Console" panose="020B0609040504020204" pitchFamily="49" charset="0"/>
              </a:rPr>
              <a:t> EFFSEQ                                 NUMBER</a:t>
            </a:r>
          </a:p>
          <a:p>
            <a:pPr marL="0" indent="0">
              <a:buNone/>
            </a:pPr>
            <a:r>
              <a:rPr lang="en-GB" sz="1600" i="1" dirty="0">
                <a:solidFill>
                  <a:srgbClr val="92D050"/>
                </a:solidFill>
                <a:latin typeface="Lucida Console" panose="020B0609040504020204" pitchFamily="49" charset="0"/>
              </a:rPr>
              <a:t> EMPLID                                 VARCHAR2(11 CHAR)</a:t>
            </a:r>
          </a:p>
          <a:p>
            <a:pPr marL="0" indent="0">
              <a:buNone/>
            </a:pPr>
            <a:r>
              <a:rPr lang="en-GB" sz="1600" i="1" dirty="0">
                <a:solidFill>
                  <a:srgbClr val="92D050"/>
                </a:solidFill>
                <a:latin typeface="Lucida Console" panose="020B0609040504020204" pitchFamily="49" charset="0"/>
              </a:rPr>
              <a:t> EMPL_RCD                               NUMBER</a:t>
            </a:r>
          </a:p>
          <a:p>
            <a:pPr marL="0" indent="0">
              <a:buNone/>
            </a:pPr>
            <a:r>
              <a:rPr lang="en-GB" sz="1600" dirty="0">
                <a:solidFill>
                  <a:srgbClr val="92D050"/>
                </a:solidFill>
                <a:latin typeface="Lucida Console" panose="020B0609040504020204" pitchFamily="49" charset="0"/>
              </a:rPr>
              <a:t> DEPTID                                 VARCHAR2(10 CHAR)</a:t>
            </a:r>
          </a:p>
          <a:p>
            <a:pPr marL="0" indent="0">
              <a:buNone/>
            </a:pPr>
            <a:r>
              <a:rPr lang="en-GB" sz="1600" dirty="0">
                <a:solidFill>
                  <a:srgbClr val="92D050"/>
                </a:solidFill>
                <a:latin typeface="Lucida Console" panose="020B0609040504020204" pitchFamily="49" charset="0"/>
              </a:rPr>
              <a:t> SETID_DEPT                             VARCHAR2(5 CHAR)</a:t>
            </a:r>
          </a:p>
          <a:p>
            <a:pPr marL="0" indent="0">
              <a:buNone/>
            </a:pPr>
            <a:r>
              <a:rPr lang="en-GB" sz="1600" dirty="0">
                <a:solidFill>
                  <a:srgbClr val="92D050"/>
                </a:solidFill>
                <a:latin typeface="Lucida Console" panose="020B0609040504020204" pitchFamily="49" charset="0"/>
              </a:rPr>
              <a:t> M_ROW$$                                VARCHAR2(255 CHAR)</a:t>
            </a:r>
          </a:p>
          <a:p>
            <a:pPr marL="0" indent="0">
              <a:buNone/>
            </a:pPr>
            <a:r>
              <a:rPr lang="en-GB" sz="1600" dirty="0">
                <a:solidFill>
                  <a:srgbClr val="92D050"/>
                </a:solidFill>
                <a:latin typeface="Lucida Console" panose="020B0609040504020204" pitchFamily="49" charset="0"/>
              </a:rPr>
              <a:t> SEQUENCE$$                             NUMBER</a:t>
            </a:r>
          </a:p>
          <a:p>
            <a:pPr marL="0" indent="0">
              <a:buNone/>
            </a:pPr>
            <a:r>
              <a:rPr lang="en-GB" sz="1600" dirty="0">
                <a:solidFill>
                  <a:srgbClr val="92D050"/>
                </a:solidFill>
                <a:latin typeface="Lucida Console" panose="020B0609040504020204" pitchFamily="49" charset="0"/>
              </a:rPr>
              <a:t> SNAPTIME$$                             DATE</a:t>
            </a:r>
          </a:p>
          <a:p>
            <a:pPr marL="0" indent="0">
              <a:buNone/>
            </a:pPr>
            <a:r>
              <a:rPr lang="en-GB" sz="1600" dirty="0">
                <a:solidFill>
                  <a:srgbClr val="92D050"/>
                </a:solidFill>
                <a:latin typeface="Lucida Console" panose="020B0609040504020204" pitchFamily="49" charset="0"/>
              </a:rPr>
              <a:t> DMLTYPE$$                              VARCHAR2(1 CHAR)</a:t>
            </a:r>
          </a:p>
          <a:p>
            <a:pPr marL="0" indent="0">
              <a:buNone/>
            </a:pPr>
            <a:r>
              <a:rPr lang="en-GB" sz="1600" dirty="0">
                <a:solidFill>
                  <a:srgbClr val="92D050"/>
                </a:solidFill>
                <a:latin typeface="Lucida Console" panose="020B0609040504020204" pitchFamily="49" charset="0"/>
              </a:rPr>
              <a:t> OLD_NEW$$                              VARCHAR2(1 CHAR)</a:t>
            </a:r>
          </a:p>
          <a:p>
            <a:pPr marL="0" indent="0">
              <a:buNone/>
            </a:pPr>
            <a:r>
              <a:rPr lang="en-GB" sz="1600" dirty="0">
                <a:solidFill>
                  <a:srgbClr val="92D050"/>
                </a:solidFill>
                <a:latin typeface="Lucida Console" panose="020B0609040504020204" pitchFamily="49" charset="0"/>
              </a:rPr>
              <a:t> CHANGE_VECTOR$$                        RAW(255)</a:t>
            </a:r>
          </a:p>
          <a:p>
            <a:pPr marL="0" indent="0">
              <a:buNone/>
            </a:pPr>
            <a:r>
              <a:rPr lang="en-GB" sz="1600" dirty="0">
                <a:solidFill>
                  <a:srgbClr val="92D050"/>
                </a:solidFill>
                <a:latin typeface="Lucida Console" panose="020B0609040504020204" pitchFamily="49" charset="0"/>
              </a:rPr>
              <a:t> XID$$                                  NUMBER</a:t>
            </a: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33</a:t>
            </a:fld>
            <a:endParaRPr lang="en-US" altLang="en-US"/>
          </a:p>
        </p:txBody>
      </p:sp>
      <p:sp>
        <p:nvSpPr>
          <p:cNvPr id="7" name="AutoShape 4"/>
          <p:cNvSpPr>
            <a:spLocks noChangeArrowheads="1"/>
          </p:cNvSpPr>
          <p:nvPr/>
        </p:nvSpPr>
        <p:spPr bwMode="auto">
          <a:xfrm>
            <a:off x="827584" y="3789040"/>
            <a:ext cx="6624736" cy="1080120"/>
          </a:xfrm>
          <a:prstGeom prst="flowChartAlternateProcess">
            <a:avLst/>
          </a:prstGeom>
          <a:noFill/>
          <a:ln w="38100" algn="ctr">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Tree>
    <p:custDataLst>
      <p:tags r:id="rId1"/>
    </p:custDataLst>
    <p:extLst>
      <p:ext uri="{BB962C8B-B14F-4D97-AF65-F5344CB8AC3E}">
        <p14:creationId xmlns:p14="http://schemas.microsoft.com/office/powerpoint/2010/main" val="1565935207"/>
      </p:ext>
    </p:extLst>
  </p:cSld>
  <p:clrMapOvr>
    <a:masterClrMapping/>
  </p:clrMapOvr>
  <p:transition advTm="4326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MVs in Application Designer </a:t>
            </a:r>
            <a:r>
              <a:rPr lang="en-GB" dirty="0" smtClean="0"/>
              <a:t>are more like Views than Tables!</a:t>
            </a:r>
            <a:endParaRPr lang="en-GB" dirty="0"/>
          </a:p>
        </p:txBody>
      </p:sp>
      <p:sp>
        <p:nvSpPr>
          <p:cNvPr id="3" name="Content Placeholder 2"/>
          <p:cNvSpPr>
            <a:spLocks noGrp="1"/>
          </p:cNvSpPr>
          <p:nvPr>
            <p:ph idx="1"/>
          </p:nvPr>
        </p:nvSpPr>
        <p:spPr/>
        <p:txBody>
          <a:bodyPr>
            <a:normAutofit lnSpcReduction="10000"/>
          </a:bodyPr>
          <a:lstStyle/>
          <a:p>
            <a:r>
              <a:rPr lang="en-GB" dirty="0" smtClean="0"/>
              <a:t>MV and MV logs always built in tablespace PSMATVW</a:t>
            </a:r>
          </a:p>
          <a:p>
            <a:pPr lvl="1"/>
            <a:r>
              <a:rPr lang="en-GB" dirty="0" smtClean="0"/>
              <a:t>I can’t find a way to control!</a:t>
            </a:r>
            <a:endParaRPr lang="en-GB" dirty="0"/>
          </a:p>
          <a:p>
            <a:pPr lvl="1"/>
            <a:r>
              <a:rPr lang="en-GB" dirty="0" smtClean="0"/>
              <a:t>I would put logs in separate tablespace to MVs</a:t>
            </a:r>
          </a:p>
          <a:p>
            <a:r>
              <a:rPr lang="en-GB" dirty="0" smtClean="0"/>
              <a:t>No storage clause on Materialised View</a:t>
            </a:r>
          </a:p>
          <a:p>
            <a:pPr lvl="1"/>
            <a:r>
              <a:rPr lang="en-GB" dirty="0" smtClean="0"/>
              <a:t>Cannot control space allocation in block</a:t>
            </a:r>
          </a:p>
          <a:p>
            <a:r>
              <a:rPr lang="en-GB" dirty="0" smtClean="0"/>
              <a:t>Need </a:t>
            </a:r>
            <a:r>
              <a:rPr lang="en-GB" dirty="0"/>
              <a:t>attributes </a:t>
            </a:r>
            <a:r>
              <a:rPr lang="en-GB" dirty="0" smtClean="0"/>
              <a:t>of a table </a:t>
            </a:r>
            <a:r>
              <a:rPr lang="en-GB" dirty="0"/>
              <a:t>as </a:t>
            </a:r>
            <a:r>
              <a:rPr lang="en-GB" dirty="0" smtClean="0"/>
              <a:t>well as </a:t>
            </a:r>
            <a:r>
              <a:rPr lang="en-GB" dirty="0" smtClean="0"/>
              <a:t>of a view </a:t>
            </a:r>
            <a:endParaRPr lang="en-GB" dirty="0" smtClean="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34</a:t>
            </a:fld>
            <a:endParaRPr lang="en-US" altLang="en-US"/>
          </a:p>
        </p:txBody>
      </p:sp>
    </p:spTree>
    <p:extLst>
      <p:ext uri="{BB962C8B-B14F-4D97-AF65-F5344CB8AC3E}">
        <p14:creationId xmlns:p14="http://schemas.microsoft.com/office/powerpoint/2010/main" val="1807910665"/>
      </p:ext>
    </p:extLst>
  </p:cSld>
  <p:clrMapOvr>
    <a:masterClrMapping/>
  </p:clrMapOvr>
  <p:transition advTm="46805"/>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3: MV of Security View</a:t>
            </a:r>
            <a:endParaRPr lang="en-GB" dirty="0"/>
          </a:p>
        </p:txBody>
      </p:sp>
      <p:sp>
        <p:nvSpPr>
          <p:cNvPr id="3" name="Content Placeholder 2"/>
          <p:cNvSpPr>
            <a:spLocks noGrp="1"/>
          </p:cNvSpPr>
          <p:nvPr>
            <p:ph sz="half" idx="1"/>
          </p:nvPr>
        </p:nvSpPr>
        <p:spPr/>
        <p:txBody>
          <a:bodyPr>
            <a:noAutofit/>
          </a:bodyPr>
          <a:lstStyle/>
          <a:p>
            <a:r>
              <a:rPr lang="en-GB" sz="2400" dirty="0" smtClean="0"/>
              <a:t>PS_SJT_DEPT not added to PSPTMATVWDEP</a:t>
            </a:r>
          </a:p>
          <a:p>
            <a:pPr lvl="1"/>
            <a:r>
              <a:rPr lang="en-GB" sz="2000" dirty="0" smtClean="0"/>
              <a:t>Because has duplicate key</a:t>
            </a:r>
            <a:endParaRPr lang="en-GB" sz="2000" dirty="0"/>
          </a:p>
        </p:txBody>
      </p:sp>
      <p:sp>
        <p:nvSpPr>
          <p:cNvPr id="10" name="Content Placeholder 9"/>
          <p:cNvSpPr>
            <a:spLocks noGrp="1"/>
          </p:cNvSpPr>
          <p:nvPr>
            <p:ph sz="half" idx="2"/>
          </p:nvPr>
        </p:nvSpPr>
        <p:spPr/>
        <p:txBody>
          <a:bodyPr>
            <a:normAutofit fontScale="92500" lnSpcReduction="10000"/>
          </a:bodyPr>
          <a:lstStyle/>
          <a:p>
            <a:pPr marL="0" indent="0">
              <a:buNone/>
            </a:pPr>
            <a:r>
              <a:rPr lang="en-GB" sz="1200" dirty="0">
                <a:solidFill>
                  <a:srgbClr val="92D050"/>
                </a:solidFill>
                <a:latin typeface="Lucida Console" panose="020B0609040504020204" pitchFamily="49" charset="0"/>
              </a:rPr>
              <a:t>SELECT … </a:t>
            </a:r>
          </a:p>
          <a:p>
            <a:pPr marL="0" indent="0">
              <a:buNone/>
            </a:pPr>
            <a:r>
              <a:rPr lang="en-GB" sz="1200" dirty="0">
                <a:solidFill>
                  <a:srgbClr val="92D050"/>
                </a:solidFill>
                <a:latin typeface="Lucida Console" panose="020B0609040504020204" pitchFamily="49" charset="0"/>
              </a:rPr>
              <a:t>  FROM PS_DEPT_TBL DEPT </a:t>
            </a:r>
          </a:p>
          <a:p>
            <a:pPr marL="0" indent="0">
              <a:buNone/>
            </a:pPr>
            <a:r>
              <a:rPr lang="en-GB" sz="1200" dirty="0">
                <a:solidFill>
                  <a:srgbClr val="92D050"/>
                </a:solidFill>
                <a:latin typeface="Lucida Console" panose="020B0609040504020204" pitchFamily="49" charset="0"/>
              </a:rPr>
              <a:t>  , PSOPRDEFN OPR </a:t>
            </a:r>
          </a:p>
          <a:p>
            <a:pPr marL="0" indent="0">
              <a:buNone/>
            </a:pPr>
            <a:r>
              <a:rPr lang="en-GB" sz="1200" dirty="0">
                <a:solidFill>
                  <a:srgbClr val="92D050"/>
                </a:solidFill>
                <a:latin typeface="Lucida Console" panose="020B0609040504020204" pitchFamily="49" charset="0"/>
              </a:rPr>
              <a:t> WHERE EXISTS ( </a:t>
            </a:r>
          </a:p>
          <a:p>
            <a:pPr marL="0" indent="0">
              <a:buNone/>
            </a:pPr>
            <a:r>
              <a:rPr lang="en-GB" sz="1200" dirty="0">
                <a:solidFill>
                  <a:srgbClr val="92D050"/>
                </a:solidFill>
                <a:latin typeface="Lucida Console" panose="020B0609040504020204" pitchFamily="49" charset="0"/>
              </a:rPr>
              <a:t> SELECT 'X' </a:t>
            </a:r>
          </a:p>
          <a:p>
            <a:pPr marL="0" indent="0">
              <a:buNone/>
            </a:pPr>
            <a:r>
              <a:rPr lang="en-GB" sz="1200" dirty="0">
                <a:solidFill>
                  <a:srgbClr val="92D050"/>
                </a:solidFill>
                <a:latin typeface="Lucida Console" panose="020B0609040504020204" pitchFamily="49" charset="0"/>
              </a:rPr>
              <a:t>  FROM PS_SJT_DEPT SEC </a:t>
            </a:r>
          </a:p>
          <a:p>
            <a:pPr marL="0" indent="0">
              <a:buNone/>
            </a:pPr>
            <a:r>
              <a:rPr lang="en-GB" sz="1200" dirty="0">
                <a:solidFill>
                  <a:srgbClr val="92D050"/>
                </a:solidFill>
                <a:latin typeface="Lucida Console" panose="020B0609040504020204" pitchFamily="49" charset="0"/>
              </a:rPr>
              <a:t>  , PS_SJT_CLASS_ALL CLS </a:t>
            </a:r>
          </a:p>
          <a:p>
            <a:pPr marL="0" indent="0">
              <a:buNone/>
            </a:pPr>
            <a:r>
              <a:rPr lang="en-GB" sz="1200" dirty="0">
                <a:solidFill>
                  <a:srgbClr val="92D050"/>
                </a:solidFill>
                <a:latin typeface="Lucida Console" panose="020B0609040504020204" pitchFamily="49" charset="0"/>
              </a:rPr>
              <a:t>  , PS_SJT_OPR_CLS SOC </a:t>
            </a:r>
          </a:p>
          <a:p>
            <a:pPr marL="0" indent="0">
              <a:buNone/>
            </a:pPr>
            <a:r>
              <a:rPr lang="en-GB" sz="1200" dirty="0">
                <a:solidFill>
                  <a:srgbClr val="92D050"/>
                </a:solidFill>
                <a:latin typeface="Lucida Console" panose="020B0609040504020204" pitchFamily="49" charset="0"/>
              </a:rPr>
              <a:t>…) </a:t>
            </a:r>
          </a:p>
          <a:p>
            <a:pPr marL="0" indent="0">
              <a:buNone/>
            </a:pPr>
            <a:r>
              <a:rPr lang="en-GB" sz="1200" dirty="0">
                <a:solidFill>
                  <a:srgbClr val="92D050"/>
                </a:solidFill>
                <a:latin typeface="Lucida Console" panose="020B0609040504020204" pitchFamily="49" charset="0"/>
              </a:rPr>
              <a:t>    OR EXISTS ( </a:t>
            </a:r>
          </a:p>
          <a:p>
            <a:pPr marL="0" indent="0">
              <a:buNone/>
            </a:pPr>
            <a:r>
              <a:rPr lang="en-GB" sz="1200" dirty="0">
                <a:solidFill>
                  <a:srgbClr val="92D050"/>
                </a:solidFill>
                <a:latin typeface="Lucida Console" panose="020B0609040504020204" pitchFamily="49" charset="0"/>
              </a:rPr>
              <a:t> SELECT 'X' </a:t>
            </a:r>
          </a:p>
          <a:p>
            <a:pPr marL="0" indent="0">
              <a:buNone/>
            </a:pPr>
            <a:r>
              <a:rPr lang="en-GB" sz="1200" dirty="0">
                <a:solidFill>
                  <a:srgbClr val="92D050"/>
                </a:solidFill>
                <a:latin typeface="Lucida Console" panose="020B0609040504020204" pitchFamily="49" charset="0"/>
              </a:rPr>
              <a:t>  FROM PS_SJT_DEPT SEC </a:t>
            </a:r>
          </a:p>
          <a:p>
            <a:pPr marL="0" indent="0">
              <a:buNone/>
            </a:pPr>
            <a:r>
              <a:rPr lang="en-GB" sz="1200" dirty="0">
                <a:solidFill>
                  <a:srgbClr val="92D050"/>
                </a:solidFill>
                <a:latin typeface="Lucida Console" panose="020B0609040504020204" pitchFamily="49" charset="0"/>
              </a:rPr>
              <a:t>  , PS_SJT_CLASS_ALL CLS </a:t>
            </a:r>
          </a:p>
          <a:p>
            <a:pPr marL="0" indent="0">
              <a:buNone/>
            </a:pPr>
            <a:r>
              <a:rPr lang="en-GB" sz="1200" dirty="0">
                <a:solidFill>
                  <a:srgbClr val="92D050"/>
                </a:solidFill>
                <a:latin typeface="Lucida Console" panose="020B0609040504020204" pitchFamily="49" charset="0"/>
              </a:rPr>
              <a:t>  , PS_SJT_OPR_CLS SOC </a:t>
            </a:r>
          </a:p>
          <a:p>
            <a:pPr marL="0" indent="0">
              <a:buNone/>
            </a:pPr>
            <a:r>
              <a:rPr lang="en-GB" sz="1200" dirty="0">
                <a:solidFill>
                  <a:srgbClr val="92D050"/>
                </a:solidFill>
                <a:latin typeface="Lucida Console" panose="020B0609040504020204" pitchFamily="49" charset="0"/>
              </a:rPr>
              <a:t> …) </a:t>
            </a:r>
          </a:p>
          <a:p>
            <a:pPr marL="0" indent="0">
              <a:buNone/>
            </a:pPr>
            <a:r>
              <a:rPr lang="en-GB" sz="1200" dirty="0">
                <a:solidFill>
                  <a:srgbClr val="92D050"/>
                </a:solidFill>
                <a:latin typeface="Lucida Console" panose="020B0609040504020204" pitchFamily="49" charset="0"/>
              </a:rPr>
              <a:t>    OR EXISTS ( </a:t>
            </a:r>
          </a:p>
          <a:p>
            <a:pPr marL="0" indent="0">
              <a:buNone/>
            </a:pPr>
            <a:r>
              <a:rPr lang="en-GB" sz="1200" dirty="0">
                <a:solidFill>
                  <a:srgbClr val="92D050"/>
                </a:solidFill>
                <a:latin typeface="Lucida Console" panose="020B0609040504020204" pitchFamily="49" charset="0"/>
              </a:rPr>
              <a:t> SELECT 'X' </a:t>
            </a:r>
          </a:p>
          <a:p>
            <a:pPr marL="0" indent="0">
              <a:buNone/>
            </a:pPr>
            <a:r>
              <a:rPr lang="en-GB" sz="1200" dirty="0">
                <a:solidFill>
                  <a:srgbClr val="92D050"/>
                </a:solidFill>
                <a:latin typeface="Lucida Console" panose="020B0609040504020204" pitchFamily="49" charset="0"/>
              </a:rPr>
              <a:t>  FROM PS_SJT_DEPT SEC </a:t>
            </a:r>
          </a:p>
          <a:p>
            <a:pPr marL="0" indent="0">
              <a:buNone/>
            </a:pPr>
            <a:r>
              <a:rPr lang="en-GB" sz="1200" dirty="0">
                <a:solidFill>
                  <a:srgbClr val="92D050"/>
                </a:solidFill>
                <a:latin typeface="Lucida Console" panose="020B0609040504020204" pitchFamily="49" charset="0"/>
              </a:rPr>
              <a:t>  , PS_SJT_CLASS_ALL CLS </a:t>
            </a:r>
          </a:p>
          <a:p>
            <a:pPr marL="0" indent="0">
              <a:buNone/>
            </a:pPr>
            <a:r>
              <a:rPr lang="en-GB" sz="1200" dirty="0">
                <a:solidFill>
                  <a:srgbClr val="92D050"/>
                </a:solidFill>
                <a:latin typeface="Lucida Console" panose="020B0609040504020204" pitchFamily="49" charset="0"/>
              </a:rPr>
              <a:t>  , PS_SJT_OPR_CLS SOC </a:t>
            </a:r>
          </a:p>
          <a:p>
            <a:pPr marL="0" indent="0">
              <a:buNone/>
            </a:pPr>
            <a:r>
              <a:rPr lang="en-GB" sz="1200" dirty="0">
                <a:solidFill>
                  <a:srgbClr val="92D050"/>
                </a:solidFill>
                <a:latin typeface="Lucida Console" panose="020B0609040504020204" pitchFamily="49" charset="0"/>
              </a:rPr>
              <a:t> …)</a:t>
            </a:r>
          </a:p>
          <a:p>
            <a:pPr marL="0" indent="0">
              <a:buNone/>
            </a:pPr>
            <a:endParaRPr lang="en-GB" sz="1200" dirty="0">
              <a:solidFill>
                <a:srgbClr val="92D050"/>
              </a:solidFill>
              <a:latin typeface="Lucida Console" panose="020B0609040504020204" pitchFamily="49" charset="0"/>
            </a:endParaRPr>
          </a:p>
          <a:p>
            <a:endParaRPr lang="en-GB" sz="1200"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35</a:t>
            </a:fld>
            <a:endParaRPr lang="en-US" altLang="en-US"/>
          </a:p>
        </p:txBody>
      </p:sp>
    </p:spTree>
    <p:extLst>
      <p:ext uri="{BB962C8B-B14F-4D97-AF65-F5344CB8AC3E}">
        <p14:creationId xmlns:p14="http://schemas.microsoft.com/office/powerpoint/2010/main" val="570644510"/>
      </p:ext>
    </p:extLst>
  </p:cSld>
  <p:clrMapOvr>
    <a:masterClrMapping/>
  </p:clrMapOvr>
  <p:transition advTm="33134"/>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Example 3: PK validation?</a:t>
            </a:r>
            <a:endParaRPr lang="en-GB" dirty="0"/>
          </a:p>
        </p:txBody>
      </p:sp>
      <p:sp>
        <p:nvSpPr>
          <p:cNvPr id="10" name="Content Placeholder 9"/>
          <p:cNvSpPr>
            <a:spLocks noGrp="1"/>
          </p:cNvSpPr>
          <p:nvPr>
            <p:ph idx="1"/>
          </p:nvPr>
        </p:nvSpPr>
        <p:spPr/>
        <p:txBody>
          <a:bodyPr>
            <a:normAutofit lnSpcReduction="10000"/>
          </a:bodyPr>
          <a:lstStyle/>
          <a:p>
            <a:pPr marL="0" indent="0">
              <a:buNone/>
            </a:pPr>
            <a:r>
              <a:rPr lang="en-GB" sz="2000" dirty="0">
                <a:solidFill>
                  <a:srgbClr val="92D050"/>
                </a:solidFill>
                <a:latin typeface="Lucida Console" panose="020B0609040504020204" pitchFamily="49" charset="0"/>
              </a:rPr>
              <a:t>ALTER TABLE PS_SJT_DEPT ADD CONSTRAINT PS_SJT_DEPT_PK PRIMARY KEY (SCRTY_KEY1, SCRTY_KEY2, SCRTY_KEY3, SCRTY_TYPE_CD, SETID) </a:t>
            </a:r>
          </a:p>
          <a:p>
            <a:pPr marL="0" indent="0">
              <a:buNone/>
            </a:pPr>
            <a:r>
              <a:rPr lang="en-GB" sz="2000" dirty="0">
                <a:solidFill>
                  <a:srgbClr val="92D050"/>
                </a:solidFill>
                <a:latin typeface="Lucida Console" panose="020B0609040504020204" pitchFamily="49" charset="0"/>
              </a:rPr>
              <a:t>Error: DMK_DPT_SEC_MVW - SQL Error. Error Position: 39  Return: 2437 - </a:t>
            </a:r>
            <a:r>
              <a:rPr lang="en-GB" sz="2000" b="1" dirty="0">
                <a:solidFill>
                  <a:srgbClr val="92D050"/>
                </a:solidFill>
                <a:latin typeface="Lucida Console" panose="020B0609040504020204" pitchFamily="49" charset="0"/>
              </a:rPr>
              <a:t>ORA-02437: cannot validate (SYSADM.PS_SJT_DEPT_PK) - primary key violated </a:t>
            </a:r>
          </a:p>
          <a:p>
            <a:r>
              <a:rPr lang="en-GB" sz="2000" dirty="0"/>
              <a:t>Application Designer worked out that </a:t>
            </a:r>
            <a:r>
              <a:rPr lang="en-GB" sz="2000" dirty="0" smtClean="0"/>
              <a:t>PS_SJT_DEPT </a:t>
            </a:r>
            <a:r>
              <a:rPr lang="en-GB" sz="2000" dirty="0"/>
              <a:t>was referenced by the MV</a:t>
            </a:r>
          </a:p>
          <a:p>
            <a:r>
              <a:rPr lang="en-GB" sz="2000" dirty="0"/>
              <a:t>But it didn’t realise that it didn’t have a unique key that could be turned into a primary key.</a:t>
            </a:r>
          </a:p>
          <a:p>
            <a:r>
              <a:rPr lang="en-GB" sz="2000" dirty="0"/>
              <a:t>The error was produced because we did have duplicate </a:t>
            </a:r>
            <a:r>
              <a:rPr lang="en-GB" sz="2000" dirty="0" smtClean="0"/>
              <a:t>data. </a:t>
            </a:r>
          </a:p>
          <a:p>
            <a:r>
              <a:rPr lang="en-GB" sz="2000" dirty="0" smtClean="0"/>
              <a:t>Complex MV doesn’t need PK on source tables for complete refresh.</a:t>
            </a:r>
          </a:p>
        </p:txBody>
      </p:sp>
      <p:sp>
        <p:nvSpPr>
          <p:cNvPr id="5" name="Date Placeholder 4"/>
          <p:cNvSpPr>
            <a:spLocks noGrp="1"/>
          </p:cNvSpPr>
          <p:nvPr>
            <p:ph type="dt" sz="half" idx="10"/>
          </p:nvPr>
        </p:nvSpPr>
        <p:spPr/>
        <p:txBody>
          <a:bodyPr/>
          <a:lstStyle/>
          <a:p>
            <a:pPr>
              <a:defRPr/>
            </a:pPr>
            <a:r>
              <a:rPr lang="en-US" altLang="en-US" dirty="0" smtClean="0"/>
              <a:t>PeopleTools 8.54 for the Oracle DBA</a:t>
            </a:r>
            <a:endParaRPr lang="en-US" altLang="en-US" dirty="0"/>
          </a:p>
        </p:txBody>
      </p:sp>
      <p:sp>
        <p:nvSpPr>
          <p:cNvPr id="6" name="Footer Placeholder 5"/>
          <p:cNvSpPr>
            <a:spLocks noGrp="1"/>
          </p:cNvSpPr>
          <p:nvPr>
            <p:ph type="ftr" sz="quarter" idx="11"/>
          </p:nvPr>
        </p:nvSpPr>
        <p:spPr/>
        <p:txBody>
          <a:bodyPr/>
          <a:lstStyle/>
          <a:p>
            <a:pPr>
              <a:defRPr/>
            </a:pPr>
            <a:r>
              <a:rPr lang="en-US" altLang="en-US" smtClean="0"/>
              <a:t>©2015 www.go-faster.co.uk </a:t>
            </a:r>
            <a:endParaRPr lang="en-US" altLang="en-US"/>
          </a:p>
        </p:txBody>
      </p:sp>
      <p:sp>
        <p:nvSpPr>
          <p:cNvPr id="7" name="Slide Number Placeholder 6"/>
          <p:cNvSpPr>
            <a:spLocks noGrp="1"/>
          </p:cNvSpPr>
          <p:nvPr>
            <p:ph type="sldNum" sz="quarter" idx="12"/>
          </p:nvPr>
        </p:nvSpPr>
        <p:spPr/>
        <p:txBody>
          <a:bodyPr/>
          <a:lstStyle/>
          <a:p>
            <a:pPr>
              <a:defRPr/>
            </a:pPr>
            <a:fld id="{5E1F9E8A-B199-4EF4-8E6E-65D7B5BC9E0F}" type="slidenum">
              <a:rPr lang="en-US" altLang="en-US" smtClean="0"/>
              <a:pPr>
                <a:defRPr/>
              </a:pPr>
              <a:t>36</a:t>
            </a:fld>
            <a:endParaRPr lang="en-US" altLang="en-US"/>
          </a:p>
        </p:txBody>
      </p:sp>
      <p:sp>
        <p:nvSpPr>
          <p:cNvPr id="11" name="AutoShape 4"/>
          <p:cNvSpPr>
            <a:spLocks noChangeArrowheads="1"/>
          </p:cNvSpPr>
          <p:nvPr/>
        </p:nvSpPr>
        <p:spPr bwMode="auto">
          <a:xfrm>
            <a:off x="683568" y="3212976"/>
            <a:ext cx="7560840" cy="936104"/>
          </a:xfrm>
          <a:prstGeom prst="flowChartAlternateProcess">
            <a:avLst/>
          </a:prstGeom>
          <a:noFill/>
          <a:ln w="38100" algn="ctr">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Tree>
    <p:custDataLst>
      <p:tags r:id="rId1"/>
    </p:custDataLst>
    <p:extLst>
      <p:ext uri="{BB962C8B-B14F-4D97-AF65-F5344CB8AC3E}">
        <p14:creationId xmlns:p14="http://schemas.microsoft.com/office/powerpoint/2010/main" val="1582192885"/>
      </p:ext>
    </p:extLst>
  </p:cSld>
  <p:clrMapOvr>
    <a:masterClrMapping/>
  </p:clrMapOvr>
  <p:transition advTm="4377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MV_CAPABILITIES_TABLE</a:t>
            </a:r>
            <a:endParaRPr lang="en-GB" dirty="0"/>
          </a:p>
        </p:txBody>
      </p:sp>
      <p:sp>
        <p:nvSpPr>
          <p:cNvPr id="3" name="Content Placeholder 2"/>
          <p:cNvSpPr>
            <a:spLocks noGrp="1"/>
          </p:cNvSpPr>
          <p:nvPr>
            <p:ph idx="1"/>
          </p:nvPr>
        </p:nvSpPr>
        <p:spPr/>
        <p:txBody>
          <a:bodyPr/>
          <a:lstStyle/>
          <a:p>
            <a:r>
              <a:rPr lang="en-GB" dirty="0" smtClean="0"/>
              <a:t>This produces error during script generation!</a:t>
            </a:r>
          </a:p>
          <a:p>
            <a:pPr marL="0" indent="0">
              <a:buNone/>
            </a:pPr>
            <a:r>
              <a:rPr lang="en-GB" sz="1600" dirty="0">
                <a:solidFill>
                  <a:srgbClr val="92D050"/>
                </a:solidFill>
                <a:latin typeface="Lucida Console" panose="020B0609040504020204" pitchFamily="49" charset="0"/>
              </a:rPr>
              <a:t>EXECUTE DBMS_MVIEW.EXPLAIN_MVIEW (q'[CREATE MATERIALIZED VIEW PS_DMK_DPT_SEC_MVW (SETID, OPRID, DEPTID, DESCR, DESCRSHORT, SETID_LOCATION, LOCATION, MANAGER_ID, COMPANY, USE_BUDGETS, USE_ENCUMBRANCES) TABLESPACE PSMATVW BUILD DEFERRED REFRESH FAST ON DEMAND  </a:t>
            </a:r>
            <a:r>
              <a:rPr lang="en-GB" sz="1600" dirty="0" smtClean="0">
                <a:solidFill>
                  <a:srgbClr val="92D050"/>
                </a:solidFill>
                <a:latin typeface="Lucida Console" panose="020B0609040504020204" pitchFamily="49" charset="0"/>
              </a:rPr>
              <a:t>AS</a:t>
            </a:r>
          </a:p>
          <a:p>
            <a:pPr marL="0" indent="0">
              <a:buNone/>
            </a:pPr>
            <a:r>
              <a:rPr lang="en-GB" sz="1200" dirty="0" smtClean="0">
                <a:solidFill>
                  <a:srgbClr val="92D050"/>
                </a:solidFill>
                <a:latin typeface="Lucida Console" panose="020B0609040504020204" pitchFamily="49" charset="0"/>
              </a:rPr>
              <a:t>SELECT   </a:t>
            </a:r>
            <a:r>
              <a:rPr lang="en-GB" sz="1200" dirty="0">
                <a:solidFill>
                  <a:srgbClr val="92D050"/>
                </a:solidFill>
                <a:latin typeface="Lucida Console" panose="020B0609040504020204" pitchFamily="49" charset="0"/>
              </a:rPr>
              <a:t>DEPT.SETID, OPR.OPRID,  DEPT.DEPTID , DEPT.DESCR , DEPT.DESCRSHORT , DEPT.SETID_LOCATION , DEPT.LOCATION , DEPT.MANAGER_ID , DEPT.COMPANY , DEPT.USE_BUDGETS , DEPT.USE_ENCUMBRANCES FROM PS_DEPT_TBL DEPT , PSOPRDEFN OPR WHERE EXISTS ( SELECT 'X' FROM PS_SJT_DEPT SEC , PS_SJT_CLASS_ALL CLS , PS_SJT_OPR_CLS SOC WHERE SEC.SETID = DEPT.SETID AND SEC.DEPTID = DEPT.DEPTID AND SEC.EFFDT_NOKEY = DEPT.EFFDT AND CLS.SCRTY_SET_CD = 'PPLJOB' AND CLS.SCRTY_TYPE_CD = '001' AND CLS.TREE = 'Y' AND CLS.SCRTY_KEY1 = SEC.SCRTY_KEY1 AND CLS.SCRTY_KEY2 = SEC.SCRTY_KEY2 AND CLS.SCRTY_KEY3 = SEC.SCRTY_KEY3 AND SOC.OPRID</a:t>
            </a:r>
            <a:endParaRPr lang="en-GB" dirty="0">
              <a:solidFill>
                <a:srgbClr val="92D050"/>
              </a:solidFill>
              <a:latin typeface="Lucida Console" panose="020B0609040504020204" pitchFamily="49" charset="0"/>
            </a:endParaRPr>
          </a:p>
          <a:p>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37</a:t>
            </a:fld>
            <a:endParaRPr lang="en-US" altLang="en-US"/>
          </a:p>
        </p:txBody>
      </p:sp>
      <p:sp>
        <p:nvSpPr>
          <p:cNvPr id="7" name="AutoShape 4"/>
          <p:cNvSpPr>
            <a:spLocks noChangeArrowheads="1"/>
          </p:cNvSpPr>
          <p:nvPr/>
        </p:nvSpPr>
        <p:spPr bwMode="auto">
          <a:xfrm>
            <a:off x="755576" y="3068960"/>
            <a:ext cx="3960440" cy="288032"/>
          </a:xfrm>
          <a:prstGeom prst="flowChartAlternateProcess">
            <a:avLst/>
          </a:prstGeom>
          <a:noFill/>
          <a:ln w="38100" algn="ctr">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Tree>
    <p:custDataLst>
      <p:tags r:id="rId1"/>
    </p:custDataLst>
    <p:extLst>
      <p:ext uri="{BB962C8B-B14F-4D97-AF65-F5344CB8AC3E}">
        <p14:creationId xmlns:p14="http://schemas.microsoft.com/office/powerpoint/2010/main" val="4258684658"/>
      </p:ext>
    </p:extLst>
  </p:cSld>
  <p:clrMapOvr>
    <a:masterClrMapping/>
  </p:clrMapOvr>
  <p:transition advTm="320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DBMS_MVIEW.EXPLAIN_MVIEW</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sz="1000" dirty="0">
                <a:solidFill>
                  <a:srgbClr val="92D050"/>
                </a:solidFill>
                <a:latin typeface="Lucida Console" panose="020B0609040504020204" pitchFamily="49" charset="0"/>
              </a:rPr>
              <a:t>SQL Build process began on 16/02/2015 at 21:05:30 for database HR92U011. </a:t>
            </a:r>
          </a:p>
          <a:p>
            <a:pPr marL="0" indent="0">
              <a:buNone/>
            </a:pPr>
            <a:r>
              <a:rPr lang="en-GB" sz="1000" dirty="0">
                <a:solidFill>
                  <a:srgbClr val="92D050"/>
                </a:solidFill>
                <a:latin typeface="Lucida Console" panose="020B0609040504020204" pitchFamily="49" charset="0"/>
              </a:rPr>
              <a:t>Error: Cannot create Materialized View on record DMK_JOB_CUR_MVW. </a:t>
            </a:r>
          </a:p>
          <a:p>
            <a:pPr marL="0" indent="0">
              <a:buNone/>
            </a:pPr>
            <a:r>
              <a:rPr lang="en-GB" sz="1000" dirty="0">
                <a:solidFill>
                  <a:srgbClr val="92D050"/>
                </a:solidFill>
                <a:latin typeface="Lucida Console" panose="020B0609040504020204" pitchFamily="49" charset="0"/>
              </a:rPr>
              <a:t>Warning: | </a:t>
            </a:r>
            <a:r>
              <a:rPr lang="en-GB" sz="1000" dirty="0" smtClean="0">
                <a:solidFill>
                  <a:srgbClr val="92D050"/>
                </a:solidFill>
                <a:latin typeface="Lucida Console" panose="020B0609040504020204" pitchFamily="49" charset="0"/>
              </a:rPr>
              <a:t>PS_DMK_DPT_SEC_MVW </a:t>
            </a:r>
            <a:r>
              <a:rPr lang="en-GB" sz="1000" dirty="0">
                <a:solidFill>
                  <a:srgbClr val="92D050"/>
                </a:solidFill>
                <a:latin typeface="Lucida Console" panose="020B0609040504020204" pitchFamily="49" charset="0"/>
              </a:rPr>
              <a:t>| REFRESH_COMPLETE| Y |  | | </a:t>
            </a:r>
          </a:p>
          <a:p>
            <a:pPr marL="0" indent="0">
              <a:buNone/>
            </a:pPr>
            <a:r>
              <a:rPr lang="en-GB" sz="1000" dirty="0">
                <a:solidFill>
                  <a:srgbClr val="92D050"/>
                </a:solidFill>
                <a:latin typeface="Lucida Console" panose="020B0609040504020204" pitchFamily="49" charset="0"/>
              </a:rPr>
              <a:t>Warning: | </a:t>
            </a:r>
            <a:r>
              <a:rPr lang="en-GB" sz="1000" dirty="0" smtClean="0">
                <a:solidFill>
                  <a:srgbClr val="92D050"/>
                </a:solidFill>
                <a:latin typeface="Lucida Console" panose="020B0609040504020204" pitchFamily="49" charset="0"/>
              </a:rPr>
              <a:t>PS_DMK_DPT_SEC_MVW </a:t>
            </a:r>
            <a:r>
              <a:rPr lang="en-GB" sz="1000" dirty="0">
                <a:solidFill>
                  <a:srgbClr val="92D050"/>
                </a:solidFill>
                <a:latin typeface="Lucida Console" panose="020B0609040504020204" pitchFamily="49" charset="0"/>
              </a:rPr>
              <a:t>| REFRESH_FAST| N |  | | </a:t>
            </a:r>
          </a:p>
          <a:p>
            <a:pPr marL="0" indent="0">
              <a:buNone/>
            </a:pPr>
            <a:r>
              <a:rPr lang="en-GB" sz="1000" dirty="0">
                <a:solidFill>
                  <a:srgbClr val="92D050"/>
                </a:solidFill>
                <a:latin typeface="Lucida Console" panose="020B0609040504020204" pitchFamily="49" charset="0"/>
              </a:rPr>
              <a:t>Warning: | </a:t>
            </a:r>
            <a:r>
              <a:rPr lang="en-GB" sz="1000" dirty="0" smtClean="0">
                <a:solidFill>
                  <a:srgbClr val="92D050"/>
                </a:solidFill>
                <a:latin typeface="Lucida Console" panose="020B0609040504020204" pitchFamily="49" charset="0"/>
              </a:rPr>
              <a:t>PS_DMK_DPT_SEC_MVW </a:t>
            </a:r>
            <a:r>
              <a:rPr lang="en-GB" sz="1000" dirty="0">
                <a:solidFill>
                  <a:srgbClr val="92D050"/>
                </a:solidFill>
                <a:latin typeface="Lucida Console" panose="020B0609040504020204" pitchFamily="49" charset="0"/>
              </a:rPr>
              <a:t>| REWRITE| N |  | | </a:t>
            </a:r>
          </a:p>
          <a:p>
            <a:pPr marL="0" indent="0">
              <a:buNone/>
            </a:pPr>
            <a:r>
              <a:rPr lang="en-GB" sz="1000" dirty="0">
                <a:solidFill>
                  <a:srgbClr val="92D050"/>
                </a:solidFill>
                <a:latin typeface="Lucida Console" panose="020B0609040504020204" pitchFamily="49" charset="0"/>
              </a:rPr>
              <a:t>Warning: | </a:t>
            </a:r>
            <a:r>
              <a:rPr lang="en-GB" sz="1000" dirty="0" smtClean="0">
                <a:solidFill>
                  <a:srgbClr val="92D050"/>
                </a:solidFill>
                <a:latin typeface="Lucida Console" panose="020B0609040504020204" pitchFamily="49" charset="0"/>
              </a:rPr>
              <a:t>PS_DMK_DPT_SEC_MVW </a:t>
            </a:r>
            <a:r>
              <a:rPr lang="en-GB" sz="1000" dirty="0">
                <a:solidFill>
                  <a:srgbClr val="92D050"/>
                </a:solidFill>
                <a:latin typeface="Lucida Console" panose="020B0609040504020204" pitchFamily="49" charset="0"/>
              </a:rPr>
              <a:t>| REFRESH_FAST_AFTER_INSERT| N | aggregate function in mv | | </a:t>
            </a:r>
          </a:p>
          <a:p>
            <a:pPr marL="0" indent="0">
              <a:buNone/>
            </a:pPr>
            <a:r>
              <a:rPr lang="en-GB" sz="1000" dirty="0">
                <a:solidFill>
                  <a:srgbClr val="92D050"/>
                </a:solidFill>
                <a:latin typeface="Lucida Console" panose="020B0609040504020204" pitchFamily="49" charset="0"/>
              </a:rPr>
              <a:t>Warning: | </a:t>
            </a:r>
            <a:r>
              <a:rPr lang="en-GB" sz="1000" dirty="0" smtClean="0">
                <a:solidFill>
                  <a:srgbClr val="92D050"/>
                </a:solidFill>
                <a:latin typeface="Lucida Console" panose="020B0609040504020204" pitchFamily="49" charset="0"/>
              </a:rPr>
              <a:t>PS_DMK_DPT_SEC_MVW </a:t>
            </a:r>
            <a:r>
              <a:rPr lang="en-GB" sz="1000" dirty="0">
                <a:solidFill>
                  <a:srgbClr val="92D050"/>
                </a:solidFill>
                <a:latin typeface="Lucida Console" panose="020B0609040504020204" pitchFamily="49" charset="0"/>
              </a:rPr>
              <a:t>| REFRESH_FAST_AFTER_INSERT| N | multiple instances of the same table or view | | </a:t>
            </a:r>
          </a:p>
          <a:p>
            <a:pPr marL="0" indent="0">
              <a:buNone/>
            </a:pPr>
            <a:r>
              <a:rPr lang="en-GB" sz="1000" dirty="0">
                <a:solidFill>
                  <a:srgbClr val="92D050"/>
                </a:solidFill>
                <a:latin typeface="Lucida Console" panose="020B0609040504020204" pitchFamily="49" charset="0"/>
              </a:rPr>
              <a:t>Warning: | </a:t>
            </a:r>
            <a:r>
              <a:rPr lang="en-GB" sz="1000" dirty="0" smtClean="0">
                <a:solidFill>
                  <a:srgbClr val="92D050"/>
                </a:solidFill>
                <a:latin typeface="Lucida Console" panose="020B0609040504020204" pitchFamily="49" charset="0"/>
              </a:rPr>
              <a:t>PS_DMK_DPT_SEC_MVW </a:t>
            </a:r>
            <a:r>
              <a:rPr lang="en-GB" sz="1000" dirty="0">
                <a:solidFill>
                  <a:srgbClr val="92D050"/>
                </a:solidFill>
                <a:latin typeface="Lucida Console" panose="020B0609040504020204" pitchFamily="49" charset="0"/>
              </a:rPr>
              <a:t>| REFRESH_FAST_AFTER_ONETAB_DML| N | see the reason why REFRESH_FAST_AFTER_INSERT is disabled | | </a:t>
            </a:r>
          </a:p>
          <a:p>
            <a:pPr marL="0" indent="0">
              <a:buNone/>
            </a:pPr>
            <a:r>
              <a:rPr lang="en-GB" sz="1000" dirty="0">
                <a:solidFill>
                  <a:srgbClr val="92D050"/>
                </a:solidFill>
                <a:latin typeface="Lucida Console" panose="020B0609040504020204" pitchFamily="49" charset="0"/>
              </a:rPr>
              <a:t>Warning: | </a:t>
            </a:r>
            <a:r>
              <a:rPr lang="en-GB" sz="1000" dirty="0" smtClean="0">
                <a:solidFill>
                  <a:srgbClr val="92D050"/>
                </a:solidFill>
                <a:latin typeface="Lucida Console" panose="020B0609040504020204" pitchFamily="49" charset="0"/>
              </a:rPr>
              <a:t>PS_DMK_DPT_SEC_MVW </a:t>
            </a:r>
            <a:r>
              <a:rPr lang="en-GB" sz="1000" dirty="0">
                <a:solidFill>
                  <a:srgbClr val="92D050"/>
                </a:solidFill>
                <a:latin typeface="Lucida Console" panose="020B0609040504020204" pitchFamily="49" charset="0"/>
              </a:rPr>
              <a:t>| REFRESH_FAST_AFTER_ANY_DML| N | see the reason why REFRESH_FAST_AFTER_ONETAB_DML is disabled | | </a:t>
            </a:r>
          </a:p>
          <a:p>
            <a:pPr marL="0" indent="0">
              <a:buNone/>
            </a:pPr>
            <a:r>
              <a:rPr lang="en-GB" sz="1000" dirty="0">
                <a:solidFill>
                  <a:srgbClr val="92D050"/>
                </a:solidFill>
                <a:latin typeface="Lucida Console" panose="020B0609040504020204" pitchFamily="49" charset="0"/>
              </a:rPr>
              <a:t>Warning: | </a:t>
            </a:r>
            <a:r>
              <a:rPr lang="en-GB" sz="1000" dirty="0" smtClean="0">
                <a:solidFill>
                  <a:srgbClr val="92D050"/>
                </a:solidFill>
                <a:latin typeface="Lucida Console" panose="020B0609040504020204" pitchFamily="49" charset="0"/>
              </a:rPr>
              <a:t>PS_DMK_DPT_SEC_MVW </a:t>
            </a:r>
            <a:r>
              <a:rPr lang="en-GB" sz="1000" dirty="0">
                <a:solidFill>
                  <a:srgbClr val="92D050"/>
                </a:solidFill>
                <a:latin typeface="Lucida Console" panose="020B0609040504020204" pitchFamily="49" charset="0"/>
              </a:rPr>
              <a:t>| REWRITE_FULL_TEXT_MATCH| N | Oracle error: see RELATED_NUM and RELATED_TEXT for details |expression not supported for query rewrite | </a:t>
            </a:r>
          </a:p>
          <a:p>
            <a:pPr marL="0" indent="0">
              <a:buNone/>
            </a:pPr>
            <a:r>
              <a:rPr lang="en-GB" sz="1000" dirty="0">
                <a:solidFill>
                  <a:srgbClr val="92D050"/>
                </a:solidFill>
                <a:latin typeface="Lucida Console" panose="020B0609040504020204" pitchFamily="49" charset="0"/>
              </a:rPr>
              <a:t>Warning: | </a:t>
            </a:r>
            <a:r>
              <a:rPr lang="en-GB" sz="1000" dirty="0" smtClean="0">
                <a:solidFill>
                  <a:srgbClr val="92D050"/>
                </a:solidFill>
                <a:latin typeface="Lucida Console" panose="020B0609040504020204" pitchFamily="49" charset="0"/>
              </a:rPr>
              <a:t>PS_DMK_DPT_SEC_MVW </a:t>
            </a:r>
            <a:r>
              <a:rPr lang="en-GB" sz="1000" dirty="0">
                <a:solidFill>
                  <a:srgbClr val="92D050"/>
                </a:solidFill>
                <a:latin typeface="Lucida Console" panose="020B0609040504020204" pitchFamily="49" charset="0"/>
              </a:rPr>
              <a:t>| REWRITE_FULL_TEXT_MATCH| N | Oracle error: see RELATED_NUM and RELATED_TEXT for details |expression not supported for query rewrite | </a:t>
            </a:r>
          </a:p>
          <a:p>
            <a:pPr marL="0" indent="0">
              <a:buNone/>
            </a:pPr>
            <a:r>
              <a:rPr lang="en-GB" sz="1000" dirty="0">
                <a:solidFill>
                  <a:srgbClr val="92D050"/>
                </a:solidFill>
                <a:latin typeface="Lucida Console" panose="020B0609040504020204" pitchFamily="49" charset="0"/>
              </a:rPr>
              <a:t>Warning: | </a:t>
            </a:r>
            <a:r>
              <a:rPr lang="en-GB" sz="1000" dirty="0" smtClean="0">
                <a:solidFill>
                  <a:srgbClr val="92D050"/>
                </a:solidFill>
                <a:latin typeface="Lucida Console" panose="020B0609040504020204" pitchFamily="49" charset="0"/>
              </a:rPr>
              <a:t>PS_DMK_DPT_SEC_MVW </a:t>
            </a:r>
            <a:r>
              <a:rPr lang="en-GB" sz="1000" dirty="0">
                <a:solidFill>
                  <a:srgbClr val="92D050"/>
                </a:solidFill>
                <a:latin typeface="Lucida Console" panose="020B0609040504020204" pitchFamily="49" charset="0"/>
              </a:rPr>
              <a:t>| REWRITE_FULL_TEXT_MATCH| N | query rewrite is disabled on the materialized view | | </a:t>
            </a:r>
          </a:p>
          <a:p>
            <a:pPr marL="0" indent="0">
              <a:buNone/>
            </a:pPr>
            <a:r>
              <a:rPr lang="en-GB" sz="1000" dirty="0">
                <a:solidFill>
                  <a:srgbClr val="92D050"/>
                </a:solidFill>
                <a:latin typeface="Lucida Console" panose="020B0609040504020204" pitchFamily="49" charset="0"/>
              </a:rPr>
              <a:t>Warning: | </a:t>
            </a:r>
            <a:r>
              <a:rPr lang="en-GB" sz="1000" dirty="0" smtClean="0">
                <a:solidFill>
                  <a:srgbClr val="92D050"/>
                </a:solidFill>
                <a:latin typeface="Lucida Console" panose="020B0609040504020204" pitchFamily="49" charset="0"/>
              </a:rPr>
              <a:t>PS_DMK_DPT_SEC_MVW </a:t>
            </a:r>
            <a:r>
              <a:rPr lang="en-GB" sz="1000" dirty="0">
                <a:solidFill>
                  <a:srgbClr val="92D050"/>
                </a:solidFill>
                <a:latin typeface="Lucida Console" panose="020B0609040504020204" pitchFamily="49" charset="0"/>
              </a:rPr>
              <a:t>| REWRITE_PARTIAL_TEXT_MATCH| N | materialized view cannot support any type of query rewrite | | </a:t>
            </a:r>
          </a:p>
          <a:p>
            <a:pPr marL="0" indent="0">
              <a:buNone/>
            </a:pPr>
            <a:r>
              <a:rPr lang="en-GB" sz="1000" dirty="0">
                <a:solidFill>
                  <a:srgbClr val="92D050"/>
                </a:solidFill>
                <a:latin typeface="Lucida Console" panose="020B0609040504020204" pitchFamily="49" charset="0"/>
              </a:rPr>
              <a:t>Warning: | </a:t>
            </a:r>
            <a:r>
              <a:rPr lang="en-GB" sz="1000" dirty="0" smtClean="0">
                <a:solidFill>
                  <a:srgbClr val="92D050"/>
                </a:solidFill>
                <a:latin typeface="Lucida Console" panose="020B0609040504020204" pitchFamily="49" charset="0"/>
              </a:rPr>
              <a:t>PS_DMK_DPT_SEC_MVW </a:t>
            </a:r>
            <a:r>
              <a:rPr lang="en-GB" sz="1000" dirty="0">
                <a:solidFill>
                  <a:srgbClr val="92D050"/>
                </a:solidFill>
                <a:latin typeface="Lucida Console" panose="020B0609040504020204" pitchFamily="49" charset="0"/>
              </a:rPr>
              <a:t>| REWRITE_PARTIAL_TEXT_MATCH| N | query rewrite is disabled on the materialized view | | </a:t>
            </a:r>
          </a:p>
          <a:p>
            <a:pPr marL="0" indent="0">
              <a:buNone/>
            </a:pPr>
            <a:r>
              <a:rPr lang="en-GB" sz="1000" dirty="0">
                <a:solidFill>
                  <a:srgbClr val="92D050"/>
                </a:solidFill>
                <a:latin typeface="Lucida Console" panose="020B0609040504020204" pitchFamily="49" charset="0"/>
              </a:rPr>
              <a:t>Warning: | </a:t>
            </a:r>
            <a:r>
              <a:rPr lang="en-GB" sz="1000" dirty="0" smtClean="0">
                <a:solidFill>
                  <a:srgbClr val="92D050"/>
                </a:solidFill>
                <a:latin typeface="Lucida Console" panose="020B0609040504020204" pitchFamily="49" charset="0"/>
              </a:rPr>
              <a:t>PS_DMK_DPT_SEC_MVW </a:t>
            </a:r>
            <a:r>
              <a:rPr lang="en-GB" sz="1000" dirty="0">
                <a:solidFill>
                  <a:srgbClr val="92D050"/>
                </a:solidFill>
                <a:latin typeface="Lucida Console" panose="020B0609040504020204" pitchFamily="49" charset="0"/>
              </a:rPr>
              <a:t>| REWRITE_GENERAL| N | subquery present in the WHERE clause | | </a:t>
            </a:r>
          </a:p>
          <a:p>
            <a:pPr marL="0" indent="0">
              <a:buNone/>
            </a:pPr>
            <a:r>
              <a:rPr lang="en-GB" sz="1000" dirty="0">
                <a:solidFill>
                  <a:srgbClr val="92D050"/>
                </a:solidFill>
                <a:latin typeface="Lucida Console" panose="020B0609040504020204" pitchFamily="49" charset="0"/>
              </a:rPr>
              <a:t>Warning: | </a:t>
            </a:r>
            <a:r>
              <a:rPr lang="en-GB" sz="1000" dirty="0" smtClean="0">
                <a:solidFill>
                  <a:srgbClr val="92D050"/>
                </a:solidFill>
                <a:latin typeface="Lucida Console" panose="020B0609040504020204" pitchFamily="49" charset="0"/>
              </a:rPr>
              <a:t>PS_DMK_DPT_SEC_MVW </a:t>
            </a:r>
            <a:r>
              <a:rPr lang="en-GB" sz="1000" dirty="0">
                <a:solidFill>
                  <a:srgbClr val="92D050"/>
                </a:solidFill>
                <a:latin typeface="Lucida Console" panose="020B0609040504020204" pitchFamily="49" charset="0"/>
              </a:rPr>
              <a:t>| REWRITE_GENERAL| N | materialized view cannot support any type of query rewrite | | </a:t>
            </a:r>
          </a:p>
          <a:p>
            <a:pPr marL="0" indent="0">
              <a:buNone/>
            </a:pPr>
            <a:r>
              <a:rPr lang="en-GB" sz="1000" dirty="0">
                <a:solidFill>
                  <a:srgbClr val="92D050"/>
                </a:solidFill>
                <a:latin typeface="Lucida Console" panose="020B0609040504020204" pitchFamily="49" charset="0"/>
              </a:rPr>
              <a:t>Warning: | </a:t>
            </a:r>
            <a:r>
              <a:rPr lang="en-GB" sz="1000" dirty="0" smtClean="0">
                <a:solidFill>
                  <a:srgbClr val="92D050"/>
                </a:solidFill>
                <a:latin typeface="Lucida Console" panose="020B0609040504020204" pitchFamily="49" charset="0"/>
              </a:rPr>
              <a:t>PS_DMK_DPT_SEC_MVW </a:t>
            </a:r>
            <a:r>
              <a:rPr lang="en-GB" sz="1000" dirty="0">
                <a:solidFill>
                  <a:srgbClr val="92D050"/>
                </a:solidFill>
                <a:latin typeface="Lucida Console" panose="020B0609040504020204" pitchFamily="49" charset="0"/>
              </a:rPr>
              <a:t>| REWRITE_GENERAL| N | query rewrite is disabled on the materialized view | | </a:t>
            </a:r>
          </a:p>
          <a:p>
            <a:pPr marL="0" indent="0">
              <a:buNone/>
            </a:pPr>
            <a:r>
              <a:rPr lang="en-GB" sz="1000" dirty="0">
                <a:solidFill>
                  <a:srgbClr val="92D050"/>
                </a:solidFill>
                <a:latin typeface="Lucida Console" panose="020B0609040504020204" pitchFamily="49" charset="0"/>
              </a:rPr>
              <a:t>  </a:t>
            </a:r>
          </a:p>
          <a:p>
            <a:pPr marL="0" indent="0">
              <a:buNone/>
            </a:pPr>
            <a:r>
              <a:rPr lang="en-GB" sz="1000" dirty="0">
                <a:solidFill>
                  <a:srgbClr val="92D050"/>
                </a:solidFill>
                <a:latin typeface="Lucida Console" panose="020B0609040504020204" pitchFamily="49" charset="0"/>
              </a:rPr>
              <a:t>SQL Build process ended on 16/02/2015 at 21:05:30. </a:t>
            </a:r>
          </a:p>
          <a:p>
            <a:pPr marL="0" indent="0">
              <a:buNone/>
            </a:pPr>
            <a:r>
              <a:rPr lang="en-GB" sz="1000" dirty="0">
                <a:solidFill>
                  <a:srgbClr val="92D050"/>
                </a:solidFill>
                <a:latin typeface="Lucida Console" panose="020B0609040504020204" pitchFamily="49" charset="0"/>
              </a:rPr>
              <a:t>1 records processed, 1 errors, 15 warnings. </a:t>
            </a:r>
          </a:p>
          <a:p>
            <a:pPr marL="0" indent="0">
              <a:buNone/>
            </a:pPr>
            <a:r>
              <a:rPr lang="en-GB" sz="1000" dirty="0">
                <a:solidFill>
                  <a:srgbClr val="92D050"/>
                </a:solidFill>
                <a:latin typeface="Lucida Console" panose="020B0609040504020204" pitchFamily="49" charset="0"/>
              </a:rPr>
              <a:t>SQL Build script for all processes written to file C:\Temp\PSBUILD.SQL. </a:t>
            </a:r>
          </a:p>
          <a:p>
            <a:pPr marL="0" indent="0">
              <a:buNone/>
            </a:pPr>
            <a:r>
              <a:rPr lang="en-GB" sz="1000" dirty="0">
                <a:solidFill>
                  <a:srgbClr val="92D050"/>
                </a:solidFill>
                <a:latin typeface="Lucida Console" panose="020B0609040504020204" pitchFamily="49" charset="0"/>
              </a:rPr>
              <a:t>SQL executed online. </a:t>
            </a:r>
          </a:p>
          <a:p>
            <a:pPr marL="0" indent="0">
              <a:buNone/>
            </a:pPr>
            <a:r>
              <a:rPr lang="en-GB" sz="1000" dirty="0">
                <a:solidFill>
                  <a:srgbClr val="92D050"/>
                </a:solidFill>
                <a:latin typeface="Lucida Console" panose="020B0609040504020204" pitchFamily="49" charset="0"/>
              </a:rPr>
              <a:t>SQL Build log file written to C:\Temp\PSBUILD.LOG.</a:t>
            </a: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38</a:t>
            </a:fld>
            <a:endParaRPr lang="en-US" altLang="en-US"/>
          </a:p>
        </p:txBody>
      </p:sp>
      <p:sp>
        <p:nvSpPr>
          <p:cNvPr id="7" name="AutoShape 4"/>
          <p:cNvSpPr>
            <a:spLocks noChangeArrowheads="1"/>
          </p:cNvSpPr>
          <p:nvPr/>
        </p:nvSpPr>
        <p:spPr bwMode="auto">
          <a:xfrm>
            <a:off x="755576" y="2276872"/>
            <a:ext cx="4392488" cy="1152128"/>
          </a:xfrm>
          <a:prstGeom prst="flowChartAlternateProcess">
            <a:avLst/>
          </a:prstGeom>
          <a:noFill/>
          <a:ln w="38100" algn="ctr">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
        <p:nvSpPr>
          <p:cNvPr id="8" name="AutoShape 4"/>
          <p:cNvSpPr>
            <a:spLocks noChangeArrowheads="1"/>
          </p:cNvSpPr>
          <p:nvPr/>
        </p:nvSpPr>
        <p:spPr bwMode="auto">
          <a:xfrm>
            <a:off x="683568" y="3429000"/>
            <a:ext cx="4248472" cy="1944216"/>
          </a:xfrm>
          <a:prstGeom prst="flowChartAlternateProcess">
            <a:avLst/>
          </a:prstGeom>
          <a:noFill/>
          <a:ln w="38100" algn="ctr">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Tree>
    <p:custDataLst>
      <p:tags r:id="rId1"/>
    </p:custDataLst>
    <p:extLst>
      <p:ext uri="{BB962C8B-B14F-4D97-AF65-F5344CB8AC3E}">
        <p14:creationId xmlns:p14="http://schemas.microsoft.com/office/powerpoint/2010/main" val="2858395996"/>
      </p:ext>
    </p:extLst>
  </p:cSld>
  <p:clrMapOvr>
    <a:masterClrMapping/>
  </p:clrMapOvr>
  <p:transition advTm="3088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Oracle RDBMS Feature: </a:t>
            </a:r>
            <a:br>
              <a:rPr lang="en-GB" dirty="0" smtClean="0"/>
            </a:br>
            <a:r>
              <a:rPr lang="en-GB" dirty="0" smtClean="0"/>
              <a:t>Query </a:t>
            </a:r>
            <a:r>
              <a:rPr lang="en-GB" dirty="0" err="1" smtClean="0"/>
              <a:t>ReWrite</a:t>
            </a:r>
            <a:endParaRPr lang="en-GB" dirty="0"/>
          </a:p>
        </p:txBody>
      </p:sp>
      <p:sp>
        <p:nvSpPr>
          <p:cNvPr id="3" name="Content Placeholder 2"/>
          <p:cNvSpPr>
            <a:spLocks noGrp="1"/>
          </p:cNvSpPr>
          <p:nvPr>
            <p:ph idx="1"/>
          </p:nvPr>
        </p:nvSpPr>
        <p:spPr/>
        <p:txBody>
          <a:bodyPr>
            <a:normAutofit lnSpcReduction="10000"/>
          </a:bodyPr>
          <a:lstStyle/>
          <a:p>
            <a:r>
              <a:rPr lang="en-GB" dirty="0" smtClean="0"/>
              <a:t>If I have </a:t>
            </a:r>
          </a:p>
          <a:p>
            <a:pPr lvl="1"/>
            <a:r>
              <a:rPr lang="en-GB" dirty="0" smtClean="0"/>
              <a:t>an expensive query, and </a:t>
            </a:r>
          </a:p>
          <a:p>
            <a:pPr lvl="1"/>
            <a:r>
              <a:rPr lang="en-GB" dirty="0" smtClean="0"/>
              <a:t>a materialised view on the same query </a:t>
            </a:r>
          </a:p>
          <a:p>
            <a:r>
              <a:rPr lang="en-GB" dirty="0" smtClean="0"/>
              <a:t>Oracle can</a:t>
            </a:r>
          </a:p>
          <a:p>
            <a:pPr lvl="1"/>
            <a:r>
              <a:rPr lang="en-GB" dirty="0" smtClean="0"/>
              <a:t>Rewrite the query to use the Materialised view</a:t>
            </a:r>
          </a:p>
          <a:p>
            <a:r>
              <a:rPr lang="en-GB" dirty="0" smtClean="0"/>
              <a:t>If </a:t>
            </a:r>
          </a:p>
          <a:p>
            <a:pPr lvl="1"/>
            <a:r>
              <a:rPr lang="en-GB" dirty="0" smtClean="0"/>
              <a:t>The query on the MV is cheaper</a:t>
            </a:r>
          </a:p>
          <a:p>
            <a:pPr lvl="1"/>
            <a:r>
              <a:rPr lang="en-GB" dirty="0" smtClean="0"/>
              <a:t>the view is up to date etc.</a:t>
            </a: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39</a:t>
            </a:fld>
            <a:endParaRPr lang="en-US" altLang="en-US"/>
          </a:p>
        </p:txBody>
      </p:sp>
    </p:spTree>
    <p:extLst>
      <p:ext uri="{BB962C8B-B14F-4D97-AF65-F5344CB8AC3E}">
        <p14:creationId xmlns:p14="http://schemas.microsoft.com/office/powerpoint/2010/main" val="329660462"/>
      </p:ext>
    </p:extLst>
  </p:cSld>
  <p:clrMapOvr>
    <a:masterClrMapping/>
  </p:clrMapOvr>
  <p:transition advTm="41915"/>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a:xfrm>
            <a:off x="685800" y="2050504"/>
            <a:ext cx="7772400" cy="4114800"/>
          </a:xfrm>
        </p:spPr>
        <p:txBody>
          <a:bodyPr>
            <a:normAutofit lnSpcReduction="10000"/>
          </a:bodyPr>
          <a:lstStyle/>
          <a:p>
            <a:r>
              <a:rPr lang="en-GB" dirty="0" smtClean="0"/>
              <a:t>There</a:t>
            </a:r>
            <a:r>
              <a:rPr lang="en-GB" baseline="0" dirty="0" smtClean="0"/>
              <a:t> is lots of new stuff in PeopleTools 8.54.</a:t>
            </a:r>
          </a:p>
          <a:p>
            <a:pPr lvl="1"/>
            <a:r>
              <a:rPr lang="en-GB" dirty="0" smtClean="0"/>
              <a:t>Fluid UI</a:t>
            </a:r>
          </a:p>
          <a:p>
            <a:pPr lvl="1"/>
            <a:r>
              <a:rPr lang="en-GB" baseline="0" dirty="0" smtClean="0"/>
              <a:t>Graphical Reporting</a:t>
            </a:r>
          </a:p>
          <a:p>
            <a:pPr lvl="1"/>
            <a:r>
              <a:rPr lang="en-GB" baseline="0" dirty="0" smtClean="0"/>
              <a:t>Upgrade &amp;</a:t>
            </a:r>
            <a:r>
              <a:rPr lang="en-GB" dirty="0" smtClean="0"/>
              <a:t> Configuration management</a:t>
            </a:r>
          </a:p>
          <a:p>
            <a:pPr lvl="1"/>
            <a:r>
              <a:rPr lang="en-GB" dirty="0" smtClean="0"/>
              <a:t>Security enhancements</a:t>
            </a:r>
          </a:p>
          <a:p>
            <a:r>
              <a:rPr lang="en-GB" baseline="0" dirty="0" smtClean="0"/>
              <a:t>This</a:t>
            </a:r>
            <a:r>
              <a:rPr lang="en-GB" dirty="0" smtClean="0"/>
              <a:t> presentation looks at support for Oracle database performance features</a:t>
            </a:r>
            <a:endParaRPr lang="en-GB" baseline="0" dirty="0" smtClean="0"/>
          </a:p>
          <a:p>
            <a:pPr lvl="1"/>
            <a:endParaRPr lang="en-GB" dirty="0" smtClean="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4</a:t>
            </a:fld>
            <a:endParaRPr lang="en-US" altLang="en-US"/>
          </a:p>
        </p:txBody>
      </p:sp>
    </p:spTree>
    <p:extLst>
      <p:ext uri="{BB962C8B-B14F-4D97-AF65-F5344CB8AC3E}">
        <p14:creationId xmlns:p14="http://schemas.microsoft.com/office/powerpoint/2010/main" val="3253291629"/>
      </p:ext>
    </p:extLst>
  </p:cSld>
  <p:clrMapOvr>
    <a:masterClrMapping/>
  </p:clrMapOvr>
  <p:transition advTm="61397"/>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Query </a:t>
            </a:r>
            <a:r>
              <a:rPr lang="en-GB" dirty="0" err="1" smtClean="0"/>
              <a:t>ReWrite</a:t>
            </a:r>
            <a:endParaRPr lang="en-GB" dirty="0"/>
          </a:p>
        </p:txBody>
      </p:sp>
      <p:sp>
        <p:nvSpPr>
          <p:cNvPr id="3" name="Content Placeholder 2"/>
          <p:cNvSpPr>
            <a:spLocks noGrp="1"/>
          </p:cNvSpPr>
          <p:nvPr>
            <p:ph idx="1"/>
          </p:nvPr>
        </p:nvSpPr>
        <p:spPr/>
        <p:txBody>
          <a:bodyPr>
            <a:normAutofit fontScale="55000" lnSpcReduction="20000"/>
          </a:bodyPr>
          <a:lstStyle/>
          <a:p>
            <a:r>
              <a:rPr lang="en-GB" dirty="0" smtClean="0"/>
              <a:t>Current department MV</a:t>
            </a:r>
          </a:p>
          <a:p>
            <a:pPr marL="0" indent="0">
              <a:buNone/>
            </a:pPr>
            <a:r>
              <a:rPr lang="en-GB" dirty="0" smtClean="0">
                <a:solidFill>
                  <a:srgbClr val="92D050"/>
                </a:solidFill>
                <a:latin typeface="Lucida Console" panose="020B0609040504020204" pitchFamily="49" charset="0"/>
              </a:rPr>
              <a:t>CREATE </a:t>
            </a:r>
            <a:r>
              <a:rPr lang="en-GB" dirty="0">
                <a:solidFill>
                  <a:srgbClr val="92D050"/>
                </a:solidFill>
                <a:latin typeface="Lucida Console" panose="020B0609040504020204" pitchFamily="49" charset="0"/>
              </a:rPr>
              <a:t>MATERIALIZED VIEW PS_DMK_PER_DEP_MVW (SETID_DEPT, DEPTID, </a:t>
            </a:r>
            <a:r>
              <a:rPr lang="en-GB" dirty="0" smtClean="0">
                <a:solidFill>
                  <a:srgbClr val="92D050"/>
                </a:solidFill>
                <a:latin typeface="Lucida Console" panose="020B0609040504020204" pitchFamily="49" charset="0"/>
              </a:rPr>
              <a:t>EFFDT, </a:t>
            </a:r>
            <a:r>
              <a:rPr lang="en-GB" dirty="0">
                <a:solidFill>
                  <a:srgbClr val="92D050"/>
                </a:solidFill>
                <a:latin typeface="Lucida Console" panose="020B0609040504020204" pitchFamily="49" charset="0"/>
              </a:rPr>
              <a:t>DESCR) </a:t>
            </a:r>
            <a:endParaRPr lang="en-GB" dirty="0" smtClean="0">
              <a:solidFill>
                <a:srgbClr val="92D050"/>
              </a:solidFill>
              <a:latin typeface="Lucida Console" panose="020B0609040504020204" pitchFamily="49" charset="0"/>
            </a:endParaRPr>
          </a:p>
          <a:p>
            <a:pPr marL="0" indent="0">
              <a:buNone/>
            </a:pPr>
            <a:r>
              <a:rPr lang="en-GB" dirty="0" smtClean="0">
                <a:solidFill>
                  <a:srgbClr val="92D050"/>
                </a:solidFill>
                <a:latin typeface="Lucida Console" panose="020B0609040504020204" pitchFamily="49" charset="0"/>
              </a:rPr>
              <a:t>TABLESPACE </a:t>
            </a:r>
            <a:r>
              <a:rPr lang="en-GB" dirty="0">
                <a:solidFill>
                  <a:srgbClr val="92D050"/>
                </a:solidFill>
                <a:latin typeface="Lucida Console" panose="020B0609040504020204" pitchFamily="49" charset="0"/>
              </a:rPr>
              <a:t>PSMATVW </a:t>
            </a:r>
            <a:r>
              <a:rPr lang="en-GB" dirty="0" smtClean="0">
                <a:solidFill>
                  <a:srgbClr val="92D050"/>
                </a:solidFill>
                <a:latin typeface="Lucida Console" panose="020B0609040504020204" pitchFamily="49" charset="0"/>
              </a:rPr>
              <a:t>BUILD </a:t>
            </a:r>
            <a:r>
              <a:rPr lang="en-GB" dirty="0">
                <a:solidFill>
                  <a:srgbClr val="92D050"/>
                </a:solidFill>
                <a:latin typeface="Lucida Console" panose="020B0609040504020204" pitchFamily="49" charset="0"/>
              </a:rPr>
              <a:t>IMMEDIATE REFRESH COMPLETE ON DEMAND</a:t>
            </a:r>
          </a:p>
          <a:p>
            <a:pPr marL="0" indent="0">
              <a:buNone/>
            </a:pPr>
            <a:r>
              <a:rPr lang="en-GB" i="1" dirty="0">
                <a:solidFill>
                  <a:srgbClr val="92D050"/>
                </a:solidFill>
                <a:latin typeface="Lucida Console" panose="020B0609040504020204" pitchFamily="49" charset="0"/>
              </a:rPr>
              <a:t>enable query rewrite</a:t>
            </a:r>
            <a:endParaRPr lang="en-GB" dirty="0">
              <a:solidFill>
                <a:srgbClr val="92D050"/>
              </a:solidFill>
              <a:latin typeface="Lucida Console" panose="020B0609040504020204" pitchFamily="49" charset="0"/>
            </a:endParaRPr>
          </a:p>
          <a:p>
            <a:pPr marL="0" indent="0">
              <a:buNone/>
            </a:pPr>
            <a:r>
              <a:rPr lang="en-GB" dirty="0">
                <a:solidFill>
                  <a:srgbClr val="92D050"/>
                </a:solidFill>
                <a:latin typeface="Lucida Console" panose="020B0609040504020204" pitchFamily="49" charset="0"/>
              </a:rPr>
              <a:t> AS SELECT A.SETID ,A.DEPTID ,A.EFFDT ,A.DESCR FROM PS_DEPT_TBL A</a:t>
            </a:r>
          </a:p>
          <a:p>
            <a:pPr marL="0" indent="0">
              <a:buNone/>
            </a:pPr>
            <a:r>
              <a:rPr lang="en-GB" dirty="0">
                <a:solidFill>
                  <a:srgbClr val="92D050"/>
                </a:solidFill>
                <a:latin typeface="Lucida Console" panose="020B0609040504020204" pitchFamily="49" charset="0"/>
              </a:rPr>
              <a:t> WHERE A.EFFDT= ( SELECT MAX(B.EFFDT) </a:t>
            </a:r>
            <a:endParaRPr lang="en-GB" dirty="0" smtClean="0">
              <a:solidFill>
                <a:srgbClr val="92D050"/>
              </a:solidFill>
              <a:latin typeface="Lucida Console" panose="020B0609040504020204" pitchFamily="49" charset="0"/>
            </a:endParaRPr>
          </a:p>
          <a:p>
            <a:pPr marL="0" indent="0">
              <a:buNone/>
            </a:pPr>
            <a:r>
              <a:rPr lang="en-GB" dirty="0">
                <a:solidFill>
                  <a:srgbClr val="92D050"/>
                </a:solidFill>
                <a:latin typeface="Lucida Console" panose="020B0609040504020204" pitchFamily="49" charset="0"/>
              </a:rPr>
              <a:t>	</a:t>
            </a:r>
            <a:r>
              <a:rPr lang="en-GB" dirty="0" smtClean="0">
                <a:solidFill>
                  <a:srgbClr val="92D050"/>
                </a:solidFill>
                <a:latin typeface="Lucida Console" panose="020B0609040504020204" pitchFamily="49" charset="0"/>
              </a:rPr>
              <a:t>FROM </a:t>
            </a:r>
            <a:r>
              <a:rPr lang="en-GB" dirty="0">
                <a:solidFill>
                  <a:srgbClr val="92D050"/>
                </a:solidFill>
                <a:latin typeface="Lucida Console" panose="020B0609040504020204" pitchFamily="49" charset="0"/>
              </a:rPr>
              <a:t>PS_DEPT_TBL B </a:t>
            </a:r>
            <a:endParaRPr lang="en-GB" dirty="0" smtClean="0">
              <a:solidFill>
                <a:srgbClr val="92D050"/>
              </a:solidFill>
              <a:latin typeface="Lucida Console" panose="020B0609040504020204" pitchFamily="49" charset="0"/>
            </a:endParaRPr>
          </a:p>
          <a:p>
            <a:pPr marL="0" indent="0">
              <a:buNone/>
            </a:pPr>
            <a:r>
              <a:rPr lang="en-GB" dirty="0">
                <a:solidFill>
                  <a:srgbClr val="92D050"/>
                </a:solidFill>
                <a:latin typeface="Lucida Console" panose="020B0609040504020204" pitchFamily="49" charset="0"/>
              </a:rPr>
              <a:t>	</a:t>
            </a:r>
            <a:r>
              <a:rPr lang="en-GB" dirty="0" smtClean="0">
                <a:solidFill>
                  <a:srgbClr val="92D050"/>
                </a:solidFill>
                <a:latin typeface="Lucida Console" panose="020B0609040504020204" pitchFamily="49" charset="0"/>
              </a:rPr>
              <a:t>WHERE A.SETID </a:t>
            </a:r>
            <a:r>
              <a:rPr lang="en-GB" dirty="0">
                <a:solidFill>
                  <a:srgbClr val="92D050"/>
                </a:solidFill>
                <a:latin typeface="Lucida Console" panose="020B0609040504020204" pitchFamily="49" charset="0"/>
              </a:rPr>
              <a:t>=B.SETID </a:t>
            </a:r>
            <a:endParaRPr lang="en-GB" dirty="0" smtClean="0">
              <a:solidFill>
                <a:srgbClr val="92D050"/>
              </a:solidFill>
              <a:latin typeface="Lucida Console" panose="020B0609040504020204" pitchFamily="49" charset="0"/>
            </a:endParaRPr>
          </a:p>
          <a:p>
            <a:pPr marL="0" indent="0">
              <a:buNone/>
            </a:pPr>
            <a:r>
              <a:rPr lang="en-GB" dirty="0">
                <a:solidFill>
                  <a:srgbClr val="92D050"/>
                </a:solidFill>
                <a:latin typeface="Lucida Console" panose="020B0609040504020204" pitchFamily="49" charset="0"/>
              </a:rPr>
              <a:t>	</a:t>
            </a:r>
            <a:r>
              <a:rPr lang="en-GB" dirty="0" smtClean="0">
                <a:solidFill>
                  <a:srgbClr val="92D050"/>
                </a:solidFill>
                <a:latin typeface="Lucida Console" panose="020B0609040504020204" pitchFamily="49" charset="0"/>
              </a:rPr>
              <a:t>AND </a:t>
            </a:r>
            <a:r>
              <a:rPr lang="en-GB" dirty="0">
                <a:solidFill>
                  <a:srgbClr val="92D050"/>
                </a:solidFill>
                <a:latin typeface="Lucida Console" panose="020B0609040504020204" pitchFamily="49" charset="0"/>
              </a:rPr>
              <a:t>A.DEPTID= B.DEPTID </a:t>
            </a:r>
            <a:endParaRPr lang="en-GB" dirty="0" smtClean="0">
              <a:solidFill>
                <a:srgbClr val="92D050"/>
              </a:solidFill>
              <a:latin typeface="Lucida Console" panose="020B0609040504020204" pitchFamily="49" charset="0"/>
            </a:endParaRPr>
          </a:p>
          <a:p>
            <a:pPr marL="0" indent="0">
              <a:buNone/>
            </a:pPr>
            <a:r>
              <a:rPr lang="en-GB" dirty="0">
                <a:solidFill>
                  <a:srgbClr val="92D050"/>
                </a:solidFill>
                <a:latin typeface="Lucida Console" panose="020B0609040504020204" pitchFamily="49" charset="0"/>
              </a:rPr>
              <a:t>	</a:t>
            </a:r>
            <a:r>
              <a:rPr lang="en-GB" dirty="0" smtClean="0">
                <a:solidFill>
                  <a:srgbClr val="92D050"/>
                </a:solidFill>
                <a:latin typeface="Lucida Console" panose="020B0609040504020204" pitchFamily="49" charset="0"/>
              </a:rPr>
              <a:t>AND </a:t>
            </a:r>
            <a:r>
              <a:rPr lang="en-GB" dirty="0">
                <a:solidFill>
                  <a:srgbClr val="92D050"/>
                </a:solidFill>
                <a:latin typeface="Lucida Console" panose="020B0609040504020204" pitchFamily="49" charset="0"/>
              </a:rPr>
              <a:t>B.EFFDT&lt;=</a:t>
            </a:r>
            <a:r>
              <a:rPr lang="en-GB" dirty="0" smtClean="0">
                <a:solidFill>
                  <a:srgbClr val="92D050"/>
                </a:solidFill>
                <a:latin typeface="Lucida Console" panose="020B0609040504020204" pitchFamily="49" charset="0"/>
              </a:rPr>
              <a:t>TO_DATE(TO_CHAR(SYSDATE,</a:t>
            </a:r>
            <a:r>
              <a:rPr lang="en-GB" dirty="0">
                <a:solidFill>
                  <a:srgbClr val="92D050"/>
                </a:solidFill>
                <a:latin typeface="Lucida Console" panose="020B0609040504020204" pitchFamily="49" charset="0"/>
              </a:rPr>
              <a:t>'YYYY-MM-DD'),'YYYY-MM-DD'))</a:t>
            </a:r>
          </a:p>
          <a:p>
            <a:pPr marL="0" indent="0">
              <a:buNone/>
            </a:pPr>
            <a:r>
              <a:rPr lang="en-GB" dirty="0">
                <a:solidFill>
                  <a:srgbClr val="92D050"/>
                </a:solidFill>
                <a:latin typeface="Lucida Console" panose="020B0609040504020204" pitchFamily="49" charset="0"/>
              </a:rPr>
              <a:t>/</a:t>
            </a:r>
          </a:p>
          <a:p>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40</a:t>
            </a:fld>
            <a:endParaRPr lang="en-US" altLang="en-US"/>
          </a:p>
        </p:txBody>
      </p:sp>
      <p:sp>
        <p:nvSpPr>
          <p:cNvPr id="7" name="AutoShape 4"/>
          <p:cNvSpPr>
            <a:spLocks noChangeArrowheads="1"/>
          </p:cNvSpPr>
          <p:nvPr/>
        </p:nvSpPr>
        <p:spPr bwMode="auto">
          <a:xfrm>
            <a:off x="755576" y="3284984"/>
            <a:ext cx="2952328" cy="288032"/>
          </a:xfrm>
          <a:prstGeom prst="flowChartAlternateProcess">
            <a:avLst/>
          </a:prstGeom>
          <a:noFill/>
          <a:ln w="38100" algn="ctr">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Tree>
    <p:extLst>
      <p:ext uri="{BB962C8B-B14F-4D97-AF65-F5344CB8AC3E}">
        <p14:creationId xmlns:p14="http://schemas.microsoft.com/office/powerpoint/2010/main" val="1216440996"/>
      </p:ext>
    </p:extLst>
  </p:cSld>
  <p:clrMapOvr>
    <a:masterClrMapping/>
  </p:clrMapOvr>
  <p:transition advTm="1431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Query </a:t>
            </a:r>
            <a:r>
              <a:rPr lang="en-GB" dirty="0" err="1" smtClean="0"/>
              <a:t>ReWrite</a:t>
            </a:r>
            <a:endParaRPr lang="en-GB" dirty="0"/>
          </a:p>
        </p:txBody>
      </p:sp>
      <p:sp>
        <p:nvSpPr>
          <p:cNvPr id="3" name="Content Placeholder 2"/>
          <p:cNvSpPr>
            <a:spLocks noGrp="1"/>
          </p:cNvSpPr>
          <p:nvPr>
            <p:ph idx="1"/>
          </p:nvPr>
        </p:nvSpPr>
        <p:spPr/>
        <p:txBody>
          <a:bodyPr>
            <a:normAutofit fontScale="85000" lnSpcReduction="20000"/>
          </a:bodyPr>
          <a:lstStyle/>
          <a:p>
            <a:r>
              <a:rPr lang="en-GB" dirty="0"/>
              <a:t>However, expressions - in this case one generated to determine the current effective dated department - are not supported for query write</a:t>
            </a:r>
            <a:r>
              <a:rPr lang="en-GB" dirty="0" smtClean="0"/>
              <a:t>.</a:t>
            </a:r>
          </a:p>
          <a:p>
            <a:r>
              <a:rPr lang="en-GB" dirty="0" smtClean="0"/>
              <a:t>This could limit your use of MVs.</a:t>
            </a:r>
          </a:p>
          <a:p>
            <a:pPr marL="0" indent="0">
              <a:buNone/>
            </a:pPr>
            <a:r>
              <a:rPr lang="en-GB" dirty="0">
                <a:solidFill>
                  <a:srgbClr val="92D050"/>
                </a:solidFill>
                <a:latin typeface="Lucida Console" panose="020B0609040504020204" pitchFamily="49" charset="0"/>
              </a:rPr>
              <a:t>=B.SETID AND A.DEPTID= B.DEPTID AND B.EFFDT&lt;=TO_DATE(TO_CHAR(SYSDATE</a:t>
            </a:r>
          </a:p>
          <a:p>
            <a:pPr marL="0" indent="0">
              <a:buNone/>
            </a:pPr>
            <a:r>
              <a:rPr lang="en-GB" dirty="0">
                <a:solidFill>
                  <a:srgbClr val="92D050"/>
                </a:solidFill>
                <a:latin typeface="Lucida Console" panose="020B0609040504020204" pitchFamily="49" charset="0"/>
              </a:rPr>
              <a:t>                          </a:t>
            </a:r>
            <a:r>
              <a:rPr lang="en-GB" dirty="0" smtClean="0">
                <a:solidFill>
                  <a:srgbClr val="92D050"/>
                </a:solidFill>
                <a:latin typeface="Lucida Console" panose="020B0609040504020204" pitchFamily="49" charset="0"/>
              </a:rPr>
              <a:t>*                                  ERROR </a:t>
            </a:r>
            <a:r>
              <a:rPr lang="en-GB" dirty="0">
                <a:solidFill>
                  <a:srgbClr val="92D050"/>
                </a:solidFill>
                <a:latin typeface="Lucida Console" panose="020B0609040504020204" pitchFamily="49" charset="0"/>
              </a:rPr>
              <a:t>at line 7:</a:t>
            </a:r>
          </a:p>
          <a:p>
            <a:pPr marL="0" indent="0">
              <a:buNone/>
            </a:pPr>
            <a:r>
              <a:rPr lang="en-GB" dirty="0">
                <a:solidFill>
                  <a:srgbClr val="92D050"/>
                </a:solidFill>
                <a:latin typeface="Lucida Console" panose="020B0609040504020204" pitchFamily="49" charset="0"/>
              </a:rPr>
              <a:t>ORA-30353: expression not supported for query </a:t>
            </a:r>
            <a:r>
              <a:rPr lang="en-GB" dirty="0" smtClean="0">
                <a:solidFill>
                  <a:srgbClr val="92D050"/>
                </a:solidFill>
                <a:latin typeface="Lucida Console" panose="020B0609040504020204" pitchFamily="49" charset="0"/>
              </a:rPr>
              <a:t>rewrite</a:t>
            </a:r>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41</a:t>
            </a:fld>
            <a:endParaRPr lang="en-US" altLang="en-US"/>
          </a:p>
        </p:txBody>
      </p:sp>
    </p:spTree>
    <p:extLst>
      <p:ext uri="{BB962C8B-B14F-4D97-AF65-F5344CB8AC3E}">
        <p14:creationId xmlns:p14="http://schemas.microsoft.com/office/powerpoint/2010/main" val="388137276"/>
      </p:ext>
    </p:extLst>
  </p:cSld>
  <p:clrMapOvr>
    <a:masterClrMapping/>
  </p:clrMapOvr>
  <p:transition advTm="41564"/>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Refreshing MVs</a:t>
            </a:r>
            <a:endParaRPr lang="en-GB" dirty="0"/>
          </a:p>
        </p:txBody>
      </p:sp>
      <p:sp>
        <p:nvSpPr>
          <p:cNvPr id="3" name="Content Placeholder 2"/>
          <p:cNvSpPr>
            <a:spLocks noGrp="1"/>
          </p:cNvSpPr>
          <p:nvPr>
            <p:ph idx="1"/>
          </p:nvPr>
        </p:nvSpPr>
        <p:spPr/>
        <p:txBody>
          <a:bodyPr/>
          <a:lstStyle/>
          <a:p>
            <a:r>
              <a:rPr lang="en-GB" dirty="0" err="1" smtClean="0"/>
              <a:t>PeopleTools►Utilities</a:t>
            </a:r>
            <a:r>
              <a:rPr lang="en-GB" dirty="0"/>
              <a:t> ► </a:t>
            </a:r>
            <a:r>
              <a:rPr lang="en-GB" dirty="0" smtClean="0"/>
              <a:t>Administration</a:t>
            </a:r>
            <a:r>
              <a:rPr lang="en-GB" dirty="0"/>
              <a:t> </a:t>
            </a:r>
            <a:r>
              <a:rPr lang="en-GB" dirty="0" smtClean="0"/>
              <a:t>►Oracle </a:t>
            </a:r>
            <a:r>
              <a:rPr lang="en-GB" dirty="0"/>
              <a:t>Materialized </a:t>
            </a:r>
            <a:r>
              <a:rPr lang="en-GB" dirty="0" smtClean="0"/>
              <a:t>Views</a:t>
            </a:r>
            <a:r>
              <a:rPr lang="en-GB" dirty="0"/>
              <a:t> ► </a:t>
            </a:r>
            <a:r>
              <a:rPr lang="en-GB" dirty="0" smtClean="0"/>
              <a:t>Materialized </a:t>
            </a:r>
            <a:r>
              <a:rPr lang="en-GB" dirty="0"/>
              <a:t>View Maintenance</a:t>
            </a:r>
          </a:p>
          <a:p>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42</a:t>
            </a:fld>
            <a:endParaRPr lang="en-US" altLang="en-US"/>
          </a:p>
        </p:txBody>
      </p:sp>
      <p:pic>
        <p:nvPicPr>
          <p:cNvPr id="7" name="Picture 6"/>
          <p:cNvPicPr/>
          <p:nvPr/>
        </p:nvPicPr>
        <p:blipFill rotWithShape="1">
          <a:blip r:embed="rId2" cstate="screen">
            <a:extLst>
              <a:ext uri="{28A0092B-C50C-407E-A947-70E740481C1C}">
                <a14:useLocalDpi xmlns:a14="http://schemas.microsoft.com/office/drawing/2010/main"/>
              </a:ext>
            </a:extLst>
          </a:blip>
          <a:srcRect/>
          <a:stretch/>
        </p:blipFill>
        <p:spPr bwMode="auto">
          <a:xfrm>
            <a:off x="611560" y="3861048"/>
            <a:ext cx="8010839" cy="22221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5933909"/>
      </p:ext>
    </p:extLst>
  </p:cSld>
  <p:clrMapOvr>
    <a:masterClrMapping/>
  </p:clrMapOvr>
  <p:transition advTm="9223"/>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Simple MV Refresh Interval</a:t>
            </a:r>
            <a:endParaRPr lang="en-GB" dirty="0"/>
          </a:p>
        </p:txBody>
      </p:sp>
      <p:sp>
        <p:nvSpPr>
          <p:cNvPr id="3" name="Content Placeholder 2"/>
          <p:cNvSpPr>
            <a:spLocks noGrp="1"/>
          </p:cNvSpPr>
          <p:nvPr>
            <p:ph idx="1"/>
          </p:nvPr>
        </p:nvSpPr>
        <p:spPr/>
        <p:txBody>
          <a:bodyPr/>
          <a:lstStyle/>
          <a:p>
            <a:r>
              <a:rPr lang="en-GB" dirty="0" smtClean="0"/>
              <a:t>Then run Application Engine PTMATREFVW </a:t>
            </a:r>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43</a:t>
            </a:fld>
            <a:endParaRPr lang="en-US" altLang="en-US"/>
          </a:p>
        </p:txBody>
      </p:sp>
      <p:pic>
        <p:nvPicPr>
          <p:cNvPr id="7" name="Picture 6"/>
          <p:cNvPicPr/>
          <p:nvPr/>
        </p:nvPicPr>
        <p:blipFill rotWithShape="1">
          <a:blip r:embed="rId3" cstate="screen">
            <a:extLst>
              <a:ext uri="{28A0092B-C50C-407E-A947-70E740481C1C}">
                <a14:useLocalDpi xmlns:a14="http://schemas.microsoft.com/office/drawing/2010/main"/>
              </a:ext>
            </a:extLst>
          </a:blip>
          <a:srcRect/>
          <a:stretch/>
        </p:blipFill>
        <p:spPr bwMode="auto">
          <a:xfrm>
            <a:off x="1547664" y="3074049"/>
            <a:ext cx="7219952" cy="3379287"/>
          </a:xfrm>
          <a:prstGeom prst="rect">
            <a:avLst/>
          </a:prstGeom>
          <a:ln>
            <a:noFill/>
          </a:ln>
          <a:extLst>
            <a:ext uri="{53640926-AAD7-44D8-BBD7-CCE9431645EC}">
              <a14:shadowObscured xmlns:a14="http://schemas.microsoft.com/office/drawing/2010/main"/>
            </a:ext>
          </a:extLst>
        </p:spPr>
      </p:pic>
      <p:sp>
        <p:nvSpPr>
          <p:cNvPr id="8" name="AutoShape 4"/>
          <p:cNvSpPr>
            <a:spLocks noChangeArrowheads="1"/>
          </p:cNvSpPr>
          <p:nvPr/>
        </p:nvSpPr>
        <p:spPr bwMode="auto">
          <a:xfrm>
            <a:off x="5796136" y="5085184"/>
            <a:ext cx="648072" cy="288032"/>
          </a:xfrm>
          <a:prstGeom prst="flowChartAlternateProcess">
            <a:avLst/>
          </a:prstGeom>
          <a:noFill/>
          <a:ln w="381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Tree>
    <p:custDataLst>
      <p:tags r:id="rId1"/>
    </p:custDataLst>
    <p:extLst>
      <p:ext uri="{BB962C8B-B14F-4D97-AF65-F5344CB8AC3E}">
        <p14:creationId xmlns:p14="http://schemas.microsoft.com/office/powerpoint/2010/main" val="1805829805"/>
      </p:ext>
    </p:extLst>
  </p:cSld>
  <p:clrMapOvr>
    <a:masterClrMapping/>
  </p:clrMapOvr>
  <p:transition advTm="1343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Simple MV Refresh Interval</a:t>
            </a:r>
            <a:endParaRPr lang="en-GB" dirty="0"/>
          </a:p>
        </p:txBody>
      </p:sp>
      <p:sp>
        <p:nvSpPr>
          <p:cNvPr id="3" name="Content Placeholder 2"/>
          <p:cNvSpPr>
            <a:spLocks noGrp="1"/>
          </p:cNvSpPr>
          <p:nvPr>
            <p:ph idx="1"/>
          </p:nvPr>
        </p:nvSpPr>
        <p:spPr/>
        <p:txBody>
          <a:bodyPr>
            <a:normAutofit/>
          </a:bodyPr>
          <a:lstStyle/>
          <a:p>
            <a:r>
              <a:rPr lang="en-GB" dirty="0"/>
              <a:t>What this AE does is </a:t>
            </a:r>
          </a:p>
          <a:p>
            <a:pPr marL="0" indent="0">
              <a:buNone/>
            </a:pPr>
            <a:r>
              <a:rPr lang="en-GB" sz="2200" dirty="0">
                <a:solidFill>
                  <a:srgbClr val="92D050"/>
                </a:solidFill>
                <a:latin typeface="Lucida Console" panose="020B0609040504020204" pitchFamily="49" charset="0"/>
              </a:rPr>
              <a:t>&amp;</a:t>
            </a:r>
            <a:r>
              <a:rPr lang="en-GB" sz="2200" dirty="0" err="1">
                <a:solidFill>
                  <a:srgbClr val="92D050"/>
                </a:solidFill>
                <a:latin typeface="Lucida Console" panose="020B0609040504020204" pitchFamily="49" charset="0"/>
              </a:rPr>
              <a:t>AlterSQL</a:t>
            </a:r>
            <a:r>
              <a:rPr lang="en-GB" sz="2200" dirty="0">
                <a:solidFill>
                  <a:srgbClr val="92D050"/>
                </a:solidFill>
                <a:latin typeface="Lucida Console" panose="020B0609040504020204" pitchFamily="49" charset="0"/>
              </a:rPr>
              <a:t> = "alter materialized view " | &amp;</a:t>
            </a:r>
            <a:r>
              <a:rPr lang="en-GB" sz="2200" dirty="0" err="1">
                <a:solidFill>
                  <a:srgbClr val="92D050"/>
                </a:solidFill>
                <a:latin typeface="Lucida Console" panose="020B0609040504020204" pitchFamily="49" charset="0"/>
              </a:rPr>
              <a:t>mview_name</a:t>
            </a:r>
            <a:r>
              <a:rPr lang="en-GB" sz="2200" dirty="0">
                <a:solidFill>
                  <a:srgbClr val="92D050"/>
                </a:solidFill>
                <a:latin typeface="Lucida Console" panose="020B0609040504020204" pitchFamily="49" charset="0"/>
              </a:rPr>
              <a:t> | " REFRESH  NEXT SYSDATE + (" | &amp;</a:t>
            </a:r>
            <a:r>
              <a:rPr lang="en-GB" sz="2200" dirty="0" err="1">
                <a:solidFill>
                  <a:srgbClr val="92D050"/>
                </a:solidFill>
                <a:latin typeface="Lucida Console" panose="020B0609040504020204" pitchFamily="49" charset="0"/>
              </a:rPr>
              <a:t>MatRecords.PTMAT_REFINT.Value</a:t>
            </a:r>
            <a:r>
              <a:rPr lang="en-GB" sz="2200" dirty="0">
                <a:solidFill>
                  <a:srgbClr val="92D050"/>
                </a:solidFill>
                <a:latin typeface="Lucida Console" panose="020B0609040504020204" pitchFamily="49" charset="0"/>
              </a:rPr>
              <a:t> | "/86400)";</a:t>
            </a:r>
          </a:p>
          <a:p>
            <a:endParaRPr lang="en-GB" dirty="0" smtClean="0"/>
          </a:p>
          <a:p>
            <a:r>
              <a:rPr lang="en-GB" dirty="0"/>
              <a:t>What this AE does is </a:t>
            </a:r>
          </a:p>
          <a:p>
            <a:pPr marL="0" indent="0">
              <a:buNone/>
            </a:pPr>
            <a:r>
              <a:rPr lang="en-GB" sz="2000" dirty="0">
                <a:solidFill>
                  <a:srgbClr val="92D050"/>
                </a:solidFill>
                <a:latin typeface="Lucida Console" panose="020B0609040504020204" pitchFamily="49" charset="0"/>
              </a:rPr>
              <a:t>alter materialized view PS_DMK REFRESH  NEXT SYSDATE + (4242/86400</a:t>
            </a:r>
            <a:r>
              <a:rPr lang="en-GB" sz="2000" dirty="0" smtClean="0">
                <a:solidFill>
                  <a:srgbClr val="92D050"/>
                </a:solidFill>
                <a:latin typeface="Lucida Console" panose="020B0609040504020204" pitchFamily="49" charset="0"/>
              </a:rPr>
              <a:t>)</a:t>
            </a:r>
          </a:p>
          <a:p>
            <a:endParaRPr lang="en-GB" dirty="0">
              <a:solidFill>
                <a:srgbClr val="92D050"/>
              </a:solidFill>
              <a:latin typeface="Lucida Console" panose="020B0609040504020204" pitchFamily="49" charset="0"/>
            </a:endParaRP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44</a:t>
            </a:fld>
            <a:endParaRPr lang="en-US" altLang="en-US"/>
          </a:p>
        </p:txBody>
      </p:sp>
      <p:sp>
        <p:nvSpPr>
          <p:cNvPr id="7" name="AutoShape 4"/>
          <p:cNvSpPr>
            <a:spLocks noChangeArrowheads="1"/>
          </p:cNvSpPr>
          <p:nvPr/>
        </p:nvSpPr>
        <p:spPr bwMode="auto">
          <a:xfrm>
            <a:off x="755576" y="4941168"/>
            <a:ext cx="6840760" cy="576064"/>
          </a:xfrm>
          <a:prstGeom prst="flowChartAlternateProcess">
            <a:avLst/>
          </a:prstGeom>
          <a:noFill/>
          <a:ln w="38100" algn="ctr">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Tree>
    <p:custDataLst>
      <p:tags r:id="rId1"/>
    </p:custDataLst>
    <p:extLst>
      <p:ext uri="{BB962C8B-B14F-4D97-AF65-F5344CB8AC3E}">
        <p14:creationId xmlns:p14="http://schemas.microsoft.com/office/powerpoint/2010/main" val="3406165622"/>
      </p:ext>
    </p:extLst>
  </p:cSld>
  <p:clrMapOvr>
    <a:masterClrMapping/>
  </p:clrMapOvr>
  <p:transition advTm="2200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Creates a database job</a:t>
            </a:r>
            <a:endParaRPr lang="en-GB" dirty="0"/>
          </a:p>
        </p:txBody>
      </p:sp>
      <p:sp>
        <p:nvSpPr>
          <p:cNvPr id="3" name="Content Placeholder 2"/>
          <p:cNvSpPr>
            <a:spLocks noGrp="1"/>
          </p:cNvSpPr>
          <p:nvPr>
            <p:ph idx="1"/>
          </p:nvPr>
        </p:nvSpPr>
        <p:spPr/>
        <p:txBody>
          <a:bodyPr>
            <a:normAutofit fontScale="62500" lnSpcReduction="20000"/>
          </a:bodyPr>
          <a:lstStyle/>
          <a:p>
            <a:pPr marL="0" indent="0">
              <a:buNone/>
            </a:pPr>
            <a:endParaRPr lang="en-GB" sz="1800" dirty="0">
              <a:solidFill>
                <a:srgbClr val="92D050"/>
              </a:solidFill>
              <a:latin typeface="Lucida Console" panose="020B0609040504020204" pitchFamily="49" charset="0"/>
            </a:endParaRPr>
          </a:p>
          <a:p>
            <a:pPr marL="0" indent="0">
              <a:buNone/>
            </a:pPr>
            <a:r>
              <a:rPr lang="en-GB" sz="1800" dirty="0">
                <a:solidFill>
                  <a:srgbClr val="92D050"/>
                </a:solidFill>
                <a:latin typeface="Lucida Console" panose="020B0609040504020204" pitchFamily="49" charset="0"/>
              </a:rPr>
              <a:t>select </a:t>
            </a:r>
            <a:r>
              <a:rPr lang="en-GB" sz="1800" dirty="0" err="1">
                <a:solidFill>
                  <a:srgbClr val="92D050"/>
                </a:solidFill>
                <a:latin typeface="Lucida Console" panose="020B0609040504020204" pitchFamily="49" charset="0"/>
              </a:rPr>
              <a:t>rname</a:t>
            </a:r>
            <a:r>
              <a:rPr lang="en-GB" sz="1800" dirty="0">
                <a:solidFill>
                  <a:srgbClr val="92D050"/>
                </a:solidFill>
                <a:latin typeface="Lucida Console" panose="020B0609040504020204" pitchFamily="49" charset="0"/>
              </a:rPr>
              <a:t>, </a:t>
            </a:r>
            <a:r>
              <a:rPr lang="en-GB" sz="1800" dirty="0" err="1">
                <a:solidFill>
                  <a:srgbClr val="92D050"/>
                </a:solidFill>
                <a:latin typeface="Lucida Console" panose="020B0609040504020204" pitchFamily="49" charset="0"/>
              </a:rPr>
              <a:t>next_date</a:t>
            </a:r>
            <a:r>
              <a:rPr lang="en-GB" sz="1800" dirty="0">
                <a:solidFill>
                  <a:srgbClr val="92D050"/>
                </a:solidFill>
                <a:latin typeface="Lucida Console" panose="020B0609040504020204" pitchFamily="49" charset="0"/>
              </a:rPr>
              <a:t>, </a:t>
            </a:r>
            <a:r>
              <a:rPr lang="en-GB" sz="1800" dirty="0" smtClean="0">
                <a:solidFill>
                  <a:srgbClr val="92D050"/>
                </a:solidFill>
                <a:latin typeface="Lucida Console" panose="020B0609040504020204" pitchFamily="49" charset="0"/>
              </a:rPr>
              <a:t>interval from </a:t>
            </a:r>
            <a:r>
              <a:rPr lang="en-GB" sz="1800" dirty="0" err="1">
                <a:solidFill>
                  <a:srgbClr val="92D050"/>
                </a:solidFill>
                <a:latin typeface="Lucida Console" panose="020B0609040504020204" pitchFamily="49" charset="0"/>
              </a:rPr>
              <a:t>user_refresh</a:t>
            </a:r>
            <a:endParaRPr lang="en-GB" sz="1800" dirty="0">
              <a:solidFill>
                <a:srgbClr val="92D050"/>
              </a:solidFill>
              <a:latin typeface="Lucida Console" panose="020B0609040504020204" pitchFamily="49" charset="0"/>
            </a:endParaRPr>
          </a:p>
          <a:p>
            <a:pPr marL="0" indent="0">
              <a:buNone/>
            </a:pPr>
            <a:r>
              <a:rPr lang="en-GB" sz="1800" dirty="0">
                <a:solidFill>
                  <a:srgbClr val="92D050"/>
                </a:solidFill>
                <a:latin typeface="Lucida Console" panose="020B0609040504020204" pitchFamily="49" charset="0"/>
              </a:rPr>
              <a:t>/</a:t>
            </a:r>
          </a:p>
          <a:p>
            <a:pPr marL="0" indent="0">
              <a:buNone/>
            </a:pPr>
            <a:r>
              <a:rPr lang="en-GB" sz="1800" dirty="0" smtClean="0">
                <a:solidFill>
                  <a:srgbClr val="92D050"/>
                </a:solidFill>
                <a:latin typeface="Lucida Console" panose="020B0609040504020204" pitchFamily="49" charset="0"/>
              </a:rPr>
              <a:t>RNAME      </a:t>
            </a:r>
            <a:r>
              <a:rPr lang="en-GB" sz="1800" dirty="0">
                <a:solidFill>
                  <a:srgbClr val="92D050"/>
                </a:solidFill>
                <a:latin typeface="Lucida Console" panose="020B0609040504020204" pitchFamily="49" charset="0"/>
              </a:rPr>
              <a:t>NEXT_DATE INTERVAL</a:t>
            </a:r>
          </a:p>
          <a:p>
            <a:pPr marL="0" indent="0">
              <a:buNone/>
            </a:pPr>
            <a:r>
              <a:rPr lang="en-GB" sz="1800" dirty="0">
                <a:solidFill>
                  <a:srgbClr val="92D050"/>
                </a:solidFill>
                <a:latin typeface="Lucida Console" panose="020B0609040504020204" pitchFamily="49" charset="0"/>
              </a:rPr>
              <a:t>---------- --------- -------------------------</a:t>
            </a:r>
          </a:p>
          <a:p>
            <a:pPr marL="0" indent="0">
              <a:buNone/>
            </a:pPr>
            <a:r>
              <a:rPr lang="en-GB" sz="1800" dirty="0">
                <a:solidFill>
                  <a:srgbClr val="92D050"/>
                </a:solidFill>
                <a:latin typeface="Lucida Console" panose="020B0609040504020204" pitchFamily="49" charset="0"/>
              </a:rPr>
              <a:t>PS_DMK     24-JAN-15 SYSDATE + (4242/86400)</a:t>
            </a:r>
          </a:p>
          <a:p>
            <a:pPr marL="0" indent="0">
              <a:buNone/>
            </a:pPr>
            <a:endParaRPr lang="en-GB" sz="1800" dirty="0">
              <a:solidFill>
                <a:srgbClr val="92D050"/>
              </a:solidFill>
              <a:latin typeface="Lucida Console" panose="020B0609040504020204" pitchFamily="49" charset="0"/>
            </a:endParaRPr>
          </a:p>
          <a:p>
            <a:pPr marL="0" indent="0">
              <a:buNone/>
            </a:pPr>
            <a:r>
              <a:rPr lang="en-GB" sz="1800" dirty="0">
                <a:solidFill>
                  <a:srgbClr val="92D050"/>
                </a:solidFill>
                <a:latin typeface="Lucida Console" panose="020B0609040504020204" pitchFamily="49" charset="0"/>
              </a:rPr>
              <a:t>select name, type, </a:t>
            </a:r>
            <a:r>
              <a:rPr lang="en-GB" sz="1800" dirty="0" err="1">
                <a:solidFill>
                  <a:srgbClr val="92D050"/>
                </a:solidFill>
                <a:latin typeface="Lucida Console" panose="020B0609040504020204" pitchFamily="49" charset="0"/>
              </a:rPr>
              <a:t>rname</a:t>
            </a:r>
            <a:r>
              <a:rPr lang="en-GB" sz="1800" dirty="0">
                <a:solidFill>
                  <a:srgbClr val="92D050"/>
                </a:solidFill>
                <a:latin typeface="Lucida Console" panose="020B0609040504020204" pitchFamily="49" charset="0"/>
              </a:rPr>
              <a:t>, job, </a:t>
            </a:r>
            <a:r>
              <a:rPr lang="en-GB" sz="1800" dirty="0" err="1">
                <a:solidFill>
                  <a:srgbClr val="92D050"/>
                </a:solidFill>
                <a:latin typeface="Lucida Console" panose="020B0609040504020204" pitchFamily="49" charset="0"/>
              </a:rPr>
              <a:t>next_date</a:t>
            </a:r>
            <a:r>
              <a:rPr lang="en-GB" sz="1800" dirty="0">
                <a:solidFill>
                  <a:srgbClr val="92D050"/>
                </a:solidFill>
                <a:latin typeface="Lucida Console" panose="020B0609040504020204" pitchFamily="49" charset="0"/>
              </a:rPr>
              <a:t>, interval </a:t>
            </a:r>
            <a:r>
              <a:rPr lang="en-GB" sz="1800" dirty="0" smtClean="0">
                <a:solidFill>
                  <a:srgbClr val="92D050"/>
                </a:solidFill>
                <a:latin typeface="Lucida Console" panose="020B0609040504020204" pitchFamily="49" charset="0"/>
              </a:rPr>
              <a:t>from </a:t>
            </a:r>
            <a:r>
              <a:rPr lang="en-GB" sz="1800" dirty="0" err="1" smtClean="0">
                <a:solidFill>
                  <a:srgbClr val="92D050"/>
                </a:solidFill>
                <a:latin typeface="Lucida Console" panose="020B0609040504020204" pitchFamily="49" charset="0"/>
              </a:rPr>
              <a:t>user_refresh_children</a:t>
            </a:r>
            <a:endParaRPr lang="en-GB" sz="1800" dirty="0">
              <a:solidFill>
                <a:srgbClr val="92D050"/>
              </a:solidFill>
              <a:latin typeface="Lucida Console" panose="020B0609040504020204" pitchFamily="49" charset="0"/>
            </a:endParaRPr>
          </a:p>
          <a:p>
            <a:pPr marL="0" indent="0">
              <a:buNone/>
            </a:pPr>
            <a:r>
              <a:rPr lang="en-GB" sz="1800" dirty="0">
                <a:solidFill>
                  <a:srgbClr val="92D050"/>
                </a:solidFill>
                <a:latin typeface="Lucida Console" panose="020B0609040504020204" pitchFamily="49" charset="0"/>
              </a:rPr>
              <a:t>/</a:t>
            </a:r>
          </a:p>
          <a:p>
            <a:pPr marL="0" indent="0">
              <a:buNone/>
            </a:pPr>
            <a:r>
              <a:rPr lang="en-GB" sz="1800" dirty="0" smtClean="0">
                <a:solidFill>
                  <a:srgbClr val="92D050"/>
                </a:solidFill>
                <a:latin typeface="Lucida Console" panose="020B0609040504020204" pitchFamily="49" charset="0"/>
              </a:rPr>
              <a:t>NAME       </a:t>
            </a:r>
            <a:r>
              <a:rPr lang="en-GB" sz="1800" dirty="0">
                <a:solidFill>
                  <a:srgbClr val="92D050"/>
                </a:solidFill>
                <a:latin typeface="Lucida Console" panose="020B0609040504020204" pitchFamily="49" charset="0"/>
              </a:rPr>
              <a:t>TYPE       RNAME             JOB NEXT_DATE INTERVAL</a:t>
            </a:r>
          </a:p>
          <a:p>
            <a:pPr marL="0" indent="0">
              <a:buNone/>
            </a:pPr>
            <a:r>
              <a:rPr lang="en-GB" sz="1800" dirty="0">
                <a:solidFill>
                  <a:srgbClr val="92D050"/>
                </a:solidFill>
                <a:latin typeface="Lucida Console" panose="020B0609040504020204" pitchFamily="49" charset="0"/>
              </a:rPr>
              <a:t>---------- ---------- ---------- ---------- --------- -------------------------</a:t>
            </a:r>
          </a:p>
          <a:p>
            <a:pPr marL="0" indent="0">
              <a:buNone/>
            </a:pPr>
            <a:r>
              <a:rPr lang="en-GB" sz="1800" dirty="0">
                <a:solidFill>
                  <a:srgbClr val="92D050"/>
                </a:solidFill>
                <a:latin typeface="Lucida Console" panose="020B0609040504020204" pitchFamily="49" charset="0"/>
              </a:rPr>
              <a:t>PS_DMK     SNAPSHOT   PS_DMK             21 24-JAN-15 SYSDATE + (4242/86400)</a:t>
            </a:r>
          </a:p>
          <a:p>
            <a:pPr marL="0" indent="0">
              <a:buNone/>
            </a:pPr>
            <a:endParaRPr lang="en-GB" sz="1800" dirty="0">
              <a:solidFill>
                <a:srgbClr val="92D050"/>
              </a:solidFill>
              <a:latin typeface="Lucida Console" panose="020B0609040504020204" pitchFamily="49" charset="0"/>
            </a:endParaRPr>
          </a:p>
          <a:p>
            <a:pPr marL="0" indent="0">
              <a:buNone/>
            </a:pPr>
            <a:r>
              <a:rPr lang="en-GB" sz="1800" dirty="0" smtClean="0">
                <a:solidFill>
                  <a:srgbClr val="92D050"/>
                </a:solidFill>
                <a:latin typeface="Lucida Console" panose="020B0609040504020204" pitchFamily="49" charset="0"/>
              </a:rPr>
              <a:t>Select </a:t>
            </a:r>
            <a:r>
              <a:rPr lang="en-GB" sz="1800" dirty="0">
                <a:solidFill>
                  <a:srgbClr val="92D050"/>
                </a:solidFill>
                <a:latin typeface="Lucida Console" panose="020B0609040504020204" pitchFamily="49" charset="0"/>
              </a:rPr>
              <a:t>job, </a:t>
            </a:r>
            <a:r>
              <a:rPr lang="en-GB" sz="1800" dirty="0" err="1">
                <a:solidFill>
                  <a:srgbClr val="92D050"/>
                </a:solidFill>
                <a:latin typeface="Lucida Console" panose="020B0609040504020204" pitchFamily="49" charset="0"/>
              </a:rPr>
              <a:t>next_date</a:t>
            </a:r>
            <a:r>
              <a:rPr lang="en-GB" sz="1800" dirty="0">
                <a:solidFill>
                  <a:srgbClr val="92D050"/>
                </a:solidFill>
                <a:latin typeface="Lucida Console" panose="020B0609040504020204" pitchFamily="49" charset="0"/>
              </a:rPr>
              <a:t>, </a:t>
            </a:r>
            <a:r>
              <a:rPr lang="en-GB" sz="1800" dirty="0" err="1">
                <a:solidFill>
                  <a:srgbClr val="92D050"/>
                </a:solidFill>
                <a:latin typeface="Lucida Console" panose="020B0609040504020204" pitchFamily="49" charset="0"/>
              </a:rPr>
              <a:t>next_Sec</a:t>
            </a:r>
            <a:r>
              <a:rPr lang="en-GB" sz="1800" dirty="0">
                <a:solidFill>
                  <a:srgbClr val="92D050"/>
                </a:solidFill>
                <a:latin typeface="Lucida Console" panose="020B0609040504020204" pitchFamily="49" charset="0"/>
              </a:rPr>
              <a:t>, interval, </a:t>
            </a:r>
            <a:r>
              <a:rPr lang="en-GB" sz="1800" dirty="0" smtClean="0">
                <a:solidFill>
                  <a:srgbClr val="92D050"/>
                </a:solidFill>
                <a:latin typeface="Lucida Console" panose="020B0609040504020204" pitchFamily="49" charset="0"/>
              </a:rPr>
              <a:t>what from </a:t>
            </a:r>
            <a:r>
              <a:rPr lang="en-GB" sz="1800" dirty="0" err="1">
                <a:solidFill>
                  <a:srgbClr val="92D050"/>
                </a:solidFill>
                <a:latin typeface="Lucida Console" panose="020B0609040504020204" pitchFamily="49" charset="0"/>
              </a:rPr>
              <a:t>dba_jobs</a:t>
            </a:r>
            <a:endParaRPr lang="en-GB" sz="1800" dirty="0">
              <a:solidFill>
                <a:srgbClr val="92D050"/>
              </a:solidFill>
              <a:latin typeface="Lucida Console" panose="020B0609040504020204" pitchFamily="49" charset="0"/>
            </a:endParaRPr>
          </a:p>
          <a:p>
            <a:pPr marL="0" indent="0">
              <a:buNone/>
            </a:pPr>
            <a:r>
              <a:rPr lang="en-GB" sz="1800" dirty="0">
                <a:solidFill>
                  <a:srgbClr val="92D050"/>
                </a:solidFill>
                <a:latin typeface="Lucida Console" panose="020B0609040504020204" pitchFamily="49" charset="0"/>
              </a:rPr>
              <a:t>/</a:t>
            </a:r>
          </a:p>
          <a:p>
            <a:pPr marL="0" indent="0">
              <a:buNone/>
            </a:pPr>
            <a:r>
              <a:rPr lang="en-GB" sz="1800" dirty="0" smtClean="0">
                <a:solidFill>
                  <a:srgbClr val="92D050"/>
                </a:solidFill>
                <a:latin typeface="Lucida Console" panose="020B0609040504020204" pitchFamily="49" charset="0"/>
              </a:rPr>
              <a:t>       </a:t>
            </a:r>
            <a:r>
              <a:rPr lang="en-GB" sz="1800" dirty="0">
                <a:solidFill>
                  <a:srgbClr val="92D050"/>
                </a:solidFill>
                <a:latin typeface="Lucida Console" panose="020B0609040504020204" pitchFamily="49" charset="0"/>
              </a:rPr>
              <a:t>JOB NEXT_DATE NEXT_SEC INTERVAL</a:t>
            </a:r>
          </a:p>
          <a:p>
            <a:pPr marL="0" indent="0">
              <a:buNone/>
            </a:pPr>
            <a:r>
              <a:rPr lang="en-GB" sz="1800" dirty="0">
                <a:solidFill>
                  <a:srgbClr val="92D050"/>
                </a:solidFill>
                <a:latin typeface="Lucida Console" panose="020B0609040504020204" pitchFamily="49" charset="0"/>
              </a:rPr>
              <a:t>---------- --------- -------- -------------------------</a:t>
            </a:r>
          </a:p>
          <a:p>
            <a:pPr marL="0" indent="0">
              <a:buNone/>
            </a:pPr>
            <a:r>
              <a:rPr lang="en-GB" sz="1800" dirty="0">
                <a:solidFill>
                  <a:srgbClr val="92D050"/>
                </a:solidFill>
                <a:latin typeface="Lucida Console" panose="020B0609040504020204" pitchFamily="49" charset="0"/>
              </a:rPr>
              <a:t>WHAT</a:t>
            </a:r>
          </a:p>
          <a:p>
            <a:pPr marL="0" indent="0">
              <a:buNone/>
            </a:pPr>
            <a:r>
              <a:rPr lang="en-GB" sz="1800" dirty="0">
                <a:solidFill>
                  <a:srgbClr val="92D050"/>
                </a:solidFill>
                <a:latin typeface="Lucida Console" panose="020B0609040504020204" pitchFamily="49" charset="0"/>
              </a:rPr>
              <a:t>--------------------------------------------------</a:t>
            </a:r>
          </a:p>
          <a:p>
            <a:pPr marL="0" indent="0">
              <a:buNone/>
            </a:pPr>
            <a:r>
              <a:rPr lang="en-GB" sz="1800" dirty="0">
                <a:solidFill>
                  <a:srgbClr val="92D050"/>
                </a:solidFill>
                <a:latin typeface="Lucida Console" panose="020B0609040504020204" pitchFamily="49" charset="0"/>
              </a:rPr>
              <a:t>        21 24-JAN-15 11:48:52 SYSDATE + (4242/86400)</a:t>
            </a:r>
          </a:p>
          <a:p>
            <a:pPr marL="0" indent="0">
              <a:buNone/>
            </a:pPr>
            <a:r>
              <a:rPr lang="en-GB" sz="1800" dirty="0" err="1">
                <a:solidFill>
                  <a:srgbClr val="92D050"/>
                </a:solidFill>
                <a:latin typeface="Lucida Console" panose="020B0609040504020204" pitchFamily="49" charset="0"/>
              </a:rPr>
              <a:t>dbms_refresh.refresh</a:t>
            </a:r>
            <a:r>
              <a:rPr lang="en-GB" sz="1800" dirty="0">
                <a:solidFill>
                  <a:srgbClr val="92D050"/>
                </a:solidFill>
                <a:latin typeface="Lucida Console" panose="020B0609040504020204" pitchFamily="49" charset="0"/>
              </a:rPr>
              <a:t>('"SYSADM"."PS_DMK</a:t>
            </a:r>
            <a:r>
              <a:rPr lang="en-GB" sz="1800" dirty="0" smtClean="0">
                <a:solidFill>
                  <a:srgbClr val="92D050"/>
                </a:solidFill>
                <a:latin typeface="Lucida Console" panose="020B0609040504020204" pitchFamily="49" charset="0"/>
              </a:rPr>
              <a:t>"');</a:t>
            </a:r>
            <a:endParaRPr lang="en-GB" sz="1800" dirty="0">
              <a:solidFill>
                <a:srgbClr val="92D050"/>
              </a:solidFill>
              <a:latin typeface="Lucida Console" panose="020B0609040504020204" pitchFamily="49" charset="0"/>
            </a:endParaRP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45</a:t>
            </a:fld>
            <a:endParaRPr lang="en-US" altLang="en-US"/>
          </a:p>
        </p:txBody>
      </p:sp>
      <p:sp>
        <p:nvSpPr>
          <p:cNvPr id="7" name="AutoShape 4"/>
          <p:cNvSpPr>
            <a:spLocks noChangeArrowheads="1"/>
          </p:cNvSpPr>
          <p:nvPr/>
        </p:nvSpPr>
        <p:spPr bwMode="auto">
          <a:xfrm>
            <a:off x="5256076" y="3861048"/>
            <a:ext cx="1980220" cy="288032"/>
          </a:xfrm>
          <a:prstGeom prst="flowChartAlternateProcess">
            <a:avLst/>
          </a:prstGeom>
          <a:noFill/>
          <a:ln w="38100" algn="ctr">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
        <p:nvSpPr>
          <p:cNvPr id="8" name="AutoShape 4"/>
          <p:cNvSpPr>
            <a:spLocks noChangeArrowheads="1"/>
          </p:cNvSpPr>
          <p:nvPr/>
        </p:nvSpPr>
        <p:spPr bwMode="auto">
          <a:xfrm>
            <a:off x="3203848" y="5157192"/>
            <a:ext cx="2052228" cy="288032"/>
          </a:xfrm>
          <a:prstGeom prst="flowChartAlternateProcess">
            <a:avLst/>
          </a:prstGeom>
          <a:noFill/>
          <a:ln w="38100" algn="ctr">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
        <p:nvSpPr>
          <p:cNvPr id="9" name="AutoShape 4"/>
          <p:cNvSpPr>
            <a:spLocks noChangeArrowheads="1"/>
          </p:cNvSpPr>
          <p:nvPr/>
        </p:nvSpPr>
        <p:spPr bwMode="auto">
          <a:xfrm>
            <a:off x="2483768" y="2852936"/>
            <a:ext cx="1980220" cy="288032"/>
          </a:xfrm>
          <a:prstGeom prst="flowChartAlternateProcess">
            <a:avLst/>
          </a:prstGeom>
          <a:noFill/>
          <a:ln w="38100" algn="ctr">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
        <p:nvSpPr>
          <p:cNvPr id="10" name="AutoShape 4"/>
          <p:cNvSpPr>
            <a:spLocks noChangeArrowheads="1"/>
          </p:cNvSpPr>
          <p:nvPr/>
        </p:nvSpPr>
        <p:spPr bwMode="auto">
          <a:xfrm>
            <a:off x="683568" y="5373216"/>
            <a:ext cx="3672408" cy="288032"/>
          </a:xfrm>
          <a:prstGeom prst="flowChartAlternateProcess">
            <a:avLst/>
          </a:prstGeom>
          <a:noFill/>
          <a:ln w="38100" algn="ctr">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Tree>
    <p:custDataLst>
      <p:tags r:id="rId1"/>
    </p:custDataLst>
    <p:extLst>
      <p:ext uri="{BB962C8B-B14F-4D97-AF65-F5344CB8AC3E}">
        <p14:creationId xmlns:p14="http://schemas.microsoft.com/office/powerpoint/2010/main" val="3754932293"/>
      </p:ext>
    </p:extLst>
  </p:cSld>
  <p:clrMapOvr>
    <a:masterClrMapping/>
  </p:clrMapOvr>
  <p:transition advTm="5023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MV refresh considerations</a:t>
            </a:r>
            <a:endParaRPr lang="en-GB" dirty="0"/>
          </a:p>
        </p:txBody>
      </p:sp>
      <p:sp>
        <p:nvSpPr>
          <p:cNvPr id="3" name="Content Placeholder 2"/>
          <p:cNvSpPr>
            <a:spLocks noGrp="1"/>
          </p:cNvSpPr>
          <p:nvPr>
            <p:ph idx="1"/>
          </p:nvPr>
        </p:nvSpPr>
        <p:spPr/>
        <p:txBody>
          <a:bodyPr>
            <a:normAutofit fontScale="85000" lnSpcReduction="20000"/>
          </a:bodyPr>
          <a:lstStyle/>
          <a:p>
            <a:pPr lvl="0"/>
            <a:r>
              <a:rPr lang="en-GB" dirty="0"/>
              <a:t>But I might want to </a:t>
            </a:r>
            <a:endParaRPr lang="en-GB" dirty="0" smtClean="0"/>
          </a:p>
          <a:p>
            <a:pPr lvl="1"/>
            <a:r>
              <a:rPr lang="en-GB" dirty="0" smtClean="0"/>
              <a:t>Group </a:t>
            </a:r>
            <a:r>
              <a:rPr lang="en-GB" dirty="0"/>
              <a:t>related materialised views </a:t>
            </a:r>
            <a:r>
              <a:rPr lang="en-GB" dirty="0" smtClean="0"/>
              <a:t>into </a:t>
            </a:r>
            <a:r>
              <a:rPr lang="en-GB" dirty="0"/>
              <a:t>a single refresh </a:t>
            </a:r>
            <a:r>
              <a:rPr lang="en-GB" dirty="0" smtClean="0"/>
              <a:t>group</a:t>
            </a:r>
            <a:r>
              <a:rPr lang="en-GB" dirty="0"/>
              <a:t> </a:t>
            </a:r>
            <a:r>
              <a:rPr lang="en-GB" dirty="0" smtClean="0"/>
              <a:t>and a single transaction.</a:t>
            </a:r>
            <a:endParaRPr lang="en-GB" dirty="0"/>
          </a:p>
          <a:p>
            <a:pPr lvl="1"/>
            <a:r>
              <a:rPr lang="en-GB" dirty="0" smtClean="0"/>
              <a:t>Run refresh </a:t>
            </a:r>
            <a:r>
              <a:rPr lang="en-GB" dirty="0"/>
              <a:t>the job at a particular </a:t>
            </a:r>
            <a:r>
              <a:rPr lang="en-GB" dirty="0" smtClean="0"/>
              <a:t>time </a:t>
            </a:r>
          </a:p>
          <a:p>
            <a:pPr lvl="2"/>
            <a:r>
              <a:rPr lang="en-GB" dirty="0" err="1" smtClean="0"/>
              <a:t>Eg</a:t>
            </a:r>
            <a:r>
              <a:rPr lang="en-GB" dirty="0" smtClean="0"/>
              <a:t>. 2am every morning.</a:t>
            </a:r>
          </a:p>
          <a:p>
            <a:pPr marL="914400" lvl="2" indent="0">
              <a:buNone/>
            </a:pPr>
            <a:r>
              <a:rPr lang="en-GB" dirty="0" smtClean="0">
                <a:solidFill>
                  <a:srgbClr val="92D050"/>
                </a:solidFill>
                <a:latin typeface="Lucida Console" panose="020B0609040504020204" pitchFamily="49" charset="0"/>
              </a:rPr>
              <a:t>TRUNC(SYSDATE-2/24)+1+2/24</a:t>
            </a:r>
          </a:p>
          <a:p>
            <a:pPr lvl="1"/>
            <a:r>
              <a:rPr lang="en-GB" dirty="0" smtClean="0"/>
              <a:t>Refresh </a:t>
            </a:r>
            <a:r>
              <a:rPr lang="en-GB" dirty="0"/>
              <a:t>a materialised view at </a:t>
            </a:r>
            <a:r>
              <a:rPr lang="en-GB" dirty="0" smtClean="0"/>
              <a:t>point </a:t>
            </a:r>
            <a:r>
              <a:rPr lang="en-GB" dirty="0"/>
              <a:t>in a batch schedule.  </a:t>
            </a:r>
            <a:endParaRPr lang="en-GB" dirty="0" smtClean="0"/>
          </a:p>
          <a:p>
            <a:pPr lvl="2"/>
            <a:r>
              <a:rPr lang="en-GB" dirty="0" smtClean="0"/>
              <a:t>Code refresh into </a:t>
            </a:r>
            <a:r>
              <a:rPr lang="en-GB" dirty="0"/>
              <a:t>an </a:t>
            </a:r>
            <a:r>
              <a:rPr lang="en-GB" dirty="0" err="1" smtClean="0"/>
              <a:t>exisitng</a:t>
            </a:r>
            <a:r>
              <a:rPr lang="en-GB" dirty="0" smtClean="0"/>
              <a:t> application engine</a:t>
            </a:r>
          </a:p>
          <a:p>
            <a:pPr lvl="2"/>
            <a:r>
              <a:rPr lang="en-GB" dirty="0" smtClean="0"/>
              <a:t>Or </a:t>
            </a:r>
            <a:r>
              <a:rPr lang="en-GB" dirty="0"/>
              <a:t>have the application engine submit </a:t>
            </a:r>
            <a:r>
              <a:rPr lang="en-GB" dirty="0" smtClean="0"/>
              <a:t>a </a:t>
            </a:r>
            <a:r>
              <a:rPr lang="en-GB" dirty="0"/>
              <a:t>job that only fires once and does </a:t>
            </a:r>
            <a:r>
              <a:rPr lang="en-GB" dirty="0" smtClean="0"/>
              <a:t>not resubmit </a:t>
            </a:r>
          </a:p>
          <a:p>
            <a:pPr lvl="3"/>
            <a:r>
              <a:rPr lang="en-GB" dirty="0" smtClean="0"/>
              <a:t>might wait </a:t>
            </a:r>
            <a:r>
              <a:rPr lang="en-GB" dirty="0"/>
              <a:t>for </a:t>
            </a:r>
            <a:r>
              <a:rPr lang="en-GB" dirty="0" smtClean="0"/>
              <a:t>refresh</a:t>
            </a:r>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46</a:t>
            </a:fld>
            <a:endParaRPr lang="en-US" altLang="en-US"/>
          </a:p>
        </p:txBody>
      </p:sp>
    </p:spTree>
    <p:extLst>
      <p:ext uri="{BB962C8B-B14F-4D97-AF65-F5344CB8AC3E}">
        <p14:creationId xmlns:p14="http://schemas.microsoft.com/office/powerpoint/2010/main" val="389186842"/>
      </p:ext>
    </p:extLst>
  </p:cSld>
  <p:clrMapOvr>
    <a:masterClrMapping/>
  </p:clrMapOvr>
  <p:transition advTm="124479"/>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i="1" dirty="0" smtClean="0">
                <a:solidFill>
                  <a:schemeClr val="tx2"/>
                </a:solidFill>
                <a:effectLst/>
                <a:latin typeface="+mj-lt"/>
                <a:ea typeface="+mj-ea"/>
                <a:cs typeface="+mj-cs"/>
              </a:rPr>
              <a:t>My MV recommendations</a:t>
            </a:r>
            <a:endParaRPr lang="en-GB" dirty="0"/>
          </a:p>
        </p:txBody>
      </p:sp>
      <p:sp>
        <p:nvSpPr>
          <p:cNvPr id="3" name="Content Placeholder 2"/>
          <p:cNvSpPr>
            <a:spLocks noGrp="1"/>
          </p:cNvSpPr>
          <p:nvPr>
            <p:ph idx="1"/>
          </p:nvPr>
        </p:nvSpPr>
        <p:spPr/>
        <p:txBody>
          <a:bodyPr>
            <a:normAutofit fontScale="92500" lnSpcReduction="10000"/>
          </a:bodyPr>
          <a:lstStyle/>
          <a:p>
            <a:pPr lvl="0"/>
            <a:r>
              <a:rPr lang="en-GB" dirty="0"/>
              <a:t>Good Things</a:t>
            </a:r>
          </a:p>
          <a:p>
            <a:pPr lvl="1"/>
            <a:r>
              <a:rPr lang="en-GB" dirty="0" smtClean="0"/>
              <a:t>Removal </a:t>
            </a:r>
            <a:r>
              <a:rPr lang="en-GB" dirty="0"/>
              <a:t>of the descending indexes and </a:t>
            </a:r>
            <a:r>
              <a:rPr lang="en-GB" dirty="0" smtClean="0"/>
              <a:t>creation </a:t>
            </a:r>
            <a:r>
              <a:rPr lang="en-GB" dirty="0"/>
              <a:t>of the primary </a:t>
            </a:r>
            <a:r>
              <a:rPr lang="en-GB" dirty="0" smtClean="0"/>
              <a:t>key</a:t>
            </a:r>
            <a:endParaRPr lang="en-GB" dirty="0"/>
          </a:p>
          <a:p>
            <a:pPr lvl="1"/>
            <a:r>
              <a:rPr lang="en-GB" dirty="0"/>
              <a:t>Very useful to be able to </a:t>
            </a:r>
            <a:r>
              <a:rPr lang="en-GB" dirty="0" smtClean="0"/>
              <a:t>specify the </a:t>
            </a:r>
            <a:r>
              <a:rPr lang="en-GB" dirty="0"/>
              <a:t>materialised view query in PeopleTools</a:t>
            </a:r>
            <a:r>
              <a:rPr lang="en-GB" dirty="0" smtClean="0"/>
              <a:t>.</a:t>
            </a:r>
          </a:p>
          <a:p>
            <a:pPr lvl="2"/>
            <a:r>
              <a:rPr lang="en-GB" dirty="0" smtClean="0"/>
              <a:t>Easier to upgrade.</a:t>
            </a:r>
            <a:endParaRPr lang="en-GB" dirty="0"/>
          </a:p>
          <a:p>
            <a:pPr lvl="1"/>
            <a:r>
              <a:rPr lang="en-GB" dirty="0" smtClean="0"/>
              <a:t>Use </a:t>
            </a:r>
            <a:r>
              <a:rPr lang="en-GB" dirty="0"/>
              <a:t>of EXPLAIN_MVIEW to populate MV_CAPABILITIES_TABLE </a:t>
            </a:r>
            <a:endParaRPr lang="en-GB" dirty="0" smtClean="0"/>
          </a:p>
          <a:p>
            <a:pPr lvl="2"/>
            <a:r>
              <a:rPr lang="en-GB" dirty="0" smtClean="0"/>
              <a:t>but </a:t>
            </a:r>
            <a:r>
              <a:rPr lang="en-GB" dirty="0"/>
              <a:t>the messages are </a:t>
            </a:r>
            <a:r>
              <a:rPr lang="en-GB" dirty="0" smtClean="0"/>
              <a:t>obscured </a:t>
            </a:r>
            <a:r>
              <a:rPr lang="en-GB" dirty="0"/>
              <a:t>and should be better documented</a:t>
            </a:r>
            <a:r>
              <a:rPr lang="en-GB" dirty="0" smtClean="0"/>
              <a:t>.</a:t>
            </a: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47</a:t>
            </a:fld>
            <a:endParaRPr lang="en-US" altLang="en-US"/>
          </a:p>
        </p:txBody>
      </p:sp>
    </p:spTree>
    <p:extLst>
      <p:ext uri="{BB962C8B-B14F-4D97-AF65-F5344CB8AC3E}">
        <p14:creationId xmlns:p14="http://schemas.microsoft.com/office/powerpoint/2010/main" val="540026477"/>
      </p:ext>
    </p:extLst>
  </p:cSld>
  <p:clrMapOvr>
    <a:masterClrMapping/>
  </p:clrMapOvr>
  <p:transition advTm="25559"/>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MV recommendations</a:t>
            </a:r>
            <a:endParaRPr lang="en-GB" dirty="0"/>
          </a:p>
        </p:txBody>
      </p:sp>
      <p:sp>
        <p:nvSpPr>
          <p:cNvPr id="3" name="Content Placeholder 2"/>
          <p:cNvSpPr>
            <a:spLocks noGrp="1"/>
          </p:cNvSpPr>
          <p:nvPr>
            <p:ph idx="1"/>
          </p:nvPr>
        </p:nvSpPr>
        <p:spPr/>
        <p:txBody>
          <a:bodyPr>
            <a:noAutofit/>
          </a:bodyPr>
          <a:lstStyle/>
          <a:p>
            <a:pPr lvl="0"/>
            <a:r>
              <a:rPr lang="en-GB" sz="1800" dirty="0" smtClean="0"/>
              <a:t>Bad Things</a:t>
            </a:r>
          </a:p>
          <a:p>
            <a:pPr lvl="1"/>
            <a:r>
              <a:rPr lang="en-GB" sz="1600" dirty="0" smtClean="0"/>
              <a:t>No checking for non-null unique index on source table</a:t>
            </a:r>
          </a:p>
          <a:p>
            <a:pPr lvl="1"/>
            <a:r>
              <a:rPr lang="en-GB" sz="1600" dirty="0" smtClean="0"/>
              <a:t>MV logs are totally overblown - too much data being logged.  </a:t>
            </a:r>
          </a:p>
          <a:p>
            <a:pPr lvl="2"/>
            <a:r>
              <a:rPr lang="en-GB" sz="1400" dirty="0" smtClean="0"/>
              <a:t>Additional columns are a waste of resource.</a:t>
            </a:r>
          </a:p>
          <a:p>
            <a:pPr lvl="1"/>
            <a:r>
              <a:rPr lang="en-GB" sz="1600" dirty="0" smtClean="0"/>
              <a:t>Can't specify indexes on materialised view in Application Designer</a:t>
            </a:r>
          </a:p>
          <a:p>
            <a:pPr lvl="2"/>
            <a:r>
              <a:rPr lang="en-GB" sz="1400" dirty="0" smtClean="0"/>
              <a:t>Primary key will be inherited automatically on single table materialised views.  </a:t>
            </a:r>
          </a:p>
          <a:p>
            <a:pPr lvl="2"/>
            <a:r>
              <a:rPr lang="en-GB" sz="1400" dirty="0" smtClean="0"/>
              <a:t>Will have to handle that manually outside PeopleTools.</a:t>
            </a:r>
          </a:p>
          <a:p>
            <a:pPr lvl="1"/>
            <a:r>
              <a:rPr lang="en-GB" sz="1600" dirty="0" smtClean="0"/>
              <a:t>Flip-flopping of the build script is confusing</a:t>
            </a:r>
          </a:p>
          <a:p>
            <a:pPr lvl="2"/>
            <a:r>
              <a:rPr lang="en-GB" sz="1400" dirty="0" smtClean="0"/>
              <a:t>you will never be completely sure what you have in the database.  </a:t>
            </a:r>
          </a:p>
          <a:p>
            <a:pPr lvl="2"/>
            <a:r>
              <a:rPr lang="en-GB" sz="1400" dirty="0" smtClean="0"/>
              <a:t>Too easy to drop the materialised view</a:t>
            </a:r>
          </a:p>
          <a:p>
            <a:pPr lvl="3"/>
            <a:r>
              <a:rPr lang="en-GB" sz="1200" dirty="0" smtClean="0"/>
              <a:t>which will also drop any indexes that you have created manually!</a:t>
            </a:r>
          </a:p>
          <a:p>
            <a:pPr lvl="1"/>
            <a:r>
              <a:rPr lang="en-GB" sz="1600" dirty="0"/>
              <a:t>Not enough control over when a materialised view is refreshed.  </a:t>
            </a:r>
            <a:endParaRPr lang="en-GB" sz="1600" dirty="0" smtClean="0"/>
          </a:p>
          <a:p>
            <a:pPr lvl="2"/>
            <a:r>
              <a:rPr lang="en-GB" sz="1400" dirty="0" smtClean="0"/>
              <a:t>Just </a:t>
            </a:r>
            <a:r>
              <a:rPr lang="en-GB" sz="1400" dirty="0"/>
              <a:t>a time interval is not good enough.  </a:t>
            </a:r>
            <a:r>
              <a:rPr lang="en-GB" sz="1400" dirty="0" smtClean="0"/>
              <a:t>You probably want better </a:t>
            </a:r>
            <a:r>
              <a:rPr lang="en-GB" sz="1400" dirty="0"/>
              <a:t>control.</a:t>
            </a:r>
          </a:p>
          <a:p>
            <a:pPr lvl="1"/>
            <a:r>
              <a:rPr lang="en-GB" sz="1600" dirty="0" smtClean="0"/>
              <a:t>It is clearly going to be difficult getting database query rewrite to work with complex materialised views in PeopleSoft.</a:t>
            </a:r>
          </a:p>
        </p:txBody>
      </p:sp>
      <p:sp>
        <p:nvSpPr>
          <p:cNvPr id="4" name="Date Placeholder 3"/>
          <p:cNvSpPr>
            <a:spLocks noGrp="1"/>
          </p:cNvSpPr>
          <p:nvPr>
            <p:ph type="dt" sz="half" idx="10"/>
          </p:nvPr>
        </p:nvSpPr>
        <p:spPr/>
        <p:txBody>
          <a:bodyPr/>
          <a:lstStyle/>
          <a:p>
            <a:pPr>
              <a:defRPr/>
            </a:pPr>
            <a:r>
              <a:rPr lang="en-US" altLang="en-US" dirty="0" smtClean="0"/>
              <a:t>PeopleTools 8.54 for the Oracle DBA</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48</a:t>
            </a:fld>
            <a:endParaRPr lang="en-US" altLang="en-US"/>
          </a:p>
        </p:txBody>
      </p:sp>
    </p:spTree>
    <p:extLst>
      <p:ext uri="{BB962C8B-B14F-4D97-AF65-F5344CB8AC3E}">
        <p14:creationId xmlns:p14="http://schemas.microsoft.com/office/powerpoint/2010/main" val="3093295866"/>
      </p:ext>
    </p:extLst>
  </p:cSld>
  <p:clrMapOvr>
    <a:masterClrMapping/>
  </p:clrMapOvr>
  <p:transition advTm="7873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MV Conclusions</a:t>
            </a:r>
            <a:endParaRPr lang="en-GB" dirty="0"/>
          </a:p>
        </p:txBody>
      </p:sp>
      <p:sp>
        <p:nvSpPr>
          <p:cNvPr id="3" name="Content Placeholder 2"/>
          <p:cNvSpPr>
            <a:spLocks noGrp="1"/>
          </p:cNvSpPr>
          <p:nvPr>
            <p:ph idx="1"/>
          </p:nvPr>
        </p:nvSpPr>
        <p:spPr/>
        <p:txBody>
          <a:bodyPr>
            <a:normAutofit fontScale="92500" lnSpcReduction="10000"/>
          </a:bodyPr>
          <a:lstStyle/>
          <a:p>
            <a:pPr marL="342900" lvl="1" indent="-342900">
              <a:buFontTx/>
              <a:buChar char="•"/>
            </a:pPr>
            <a:r>
              <a:rPr lang="en-GB" dirty="0"/>
              <a:t>I think some of the problems stem from </a:t>
            </a:r>
            <a:endParaRPr lang="en-GB" dirty="0" smtClean="0"/>
          </a:p>
          <a:p>
            <a:pPr marL="742950" lvl="2" indent="-342900"/>
            <a:r>
              <a:rPr lang="en-GB" dirty="0" smtClean="0"/>
              <a:t>trying </a:t>
            </a:r>
            <a:r>
              <a:rPr lang="en-GB" dirty="0"/>
              <a:t>to graft materialised views onto the existing view record </a:t>
            </a:r>
            <a:r>
              <a:rPr lang="en-GB" dirty="0" smtClean="0"/>
              <a:t>type,</a:t>
            </a:r>
          </a:p>
          <a:p>
            <a:pPr marL="742950" lvl="2" indent="-342900"/>
            <a:r>
              <a:rPr lang="en-GB" dirty="0" smtClean="0"/>
              <a:t>instead </a:t>
            </a:r>
            <a:r>
              <a:rPr lang="en-GB" dirty="0"/>
              <a:t>of creating a new record type and building it into Application Designer properly.  </a:t>
            </a:r>
            <a:endParaRPr lang="en-GB" dirty="0" smtClean="0"/>
          </a:p>
          <a:p>
            <a:pPr marL="742950" lvl="2" indent="-342900"/>
            <a:r>
              <a:rPr lang="en-GB" dirty="0" smtClean="0"/>
              <a:t>Possibly </a:t>
            </a:r>
            <a:r>
              <a:rPr lang="en-GB" dirty="0"/>
              <a:t>due to residual platform agnosticism in PeopleTools development</a:t>
            </a:r>
            <a:r>
              <a:rPr lang="en-GB" dirty="0" smtClean="0"/>
              <a:t>?</a:t>
            </a:r>
          </a:p>
          <a:p>
            <a:pPr marL="342900" lvl="1" indent="-342900"/>
            <a:r>
              <a:rPr lang="en-GB" dirty="0" smtClean="0"/>
              <a:t>In most system the DBAs manage MVs</a:t>
            </a:r>
          </a:p>
          <a:p>
            <a:pPr marL="742950" lvl="2" indent="-342900"/>
            <a:r>
              <a:rPr lang="en-GB" dirty="0" smtClean="0"/>
              <a:t>They generally resist using PSFT specific tools</a:t>
            </a:r>
          </a:p>
          <a:p>
            <a:pPr marL="742950" lvl="2" indent="-342900"/>
            <a:r>
              <a:rPr lang="en-GB" dirty="0" smtClean="0"/>
              <a:t>Even more so when only half the job can be done in PeopleSoft.</a:t>
            </a:r>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49</a:t>
            </a:fld>
            <a:endParaRPr lang="en-US" altLang="en-US"/>
          </a:p>
        </p:txBody>
      </p:sp>
    </p:spTree>
    <p:extLst>
      <p:ext uri="{BB962C8B-B14F-4D97-AF65-F5344CB8AC3E}">
        <p14:creationId xmlns:p14="http://schemas.microsoft.com/office/powerpoint/2010/main" val="2714794615"/>
      </p:ext>
    </p:extLst>
  </p:cSld>
  <p:clrMapOvr>
    <a:masterClrMapping/>
  </p:clrMapOvr>
  <p:transition advTm="73853"/>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Descending Key Indexes</a:t>
            </a:r>
          </a:p>
          <a:p>
            <a:r>
              <a:rPr lang="en-GB" dirty="0" smtClean="0"/>
              <a:t>Materialised Views</a:t>
            </a:r>
          </a:p>
          <a:p>
            <a:r>
              <a:rPr lang="en-GB" dirty="0" smtClean="0"/>
              <a:t>Global Temporary Tables</a:t>
            </a:r>
          </a:p>
          <a:p>
            <a:r>
              <a:rPr lang="en-GB" dirty="0" smtClean="0"/>
              <a:t>Partitioning</a:t>
            </a:r>
          </a:p>
          <a:p>
            <a:r>
              <a:rPr lang="en-GB" i="1" dirty="0" smtClean="0"/>
              <a:t>%</a:t>
            </a:r>
            <a:r>
              <a:rPr lang="en-GB" i="1" dirty="0" err="1" smtClean="0"/>
              <a:t>SQLHint</a:t>
            </a:r>
            <a:r>
              <a:rPr lang="en-GB" dirty="0" smtClean="0"/>
              <a:t> Meta-SQL</a:t>
            </a:r>
          </a:p>
          <a:p>
            <a:r>
              <a:rPr lang="en-GB" i="1" dirty="0" smtClean="0"/>
              <a:t>%</a:t>
            </a:r>
            <a:r>
              <a:rPr lang="en-GB" i="1" dirty="0" err="1" smtClean="0"/>
              <a:t>SelectDummyTable</a:t>
            </a:r>
            <a:r>
              <a:rPr lang="en-GB" dirty="0" smtClean="0"/>
              <a:t> Meta-SQL</a:t>
            </a:r>
          </a:p>
          <a:p>
            <a:r>
              <a:rPr lang="en-GB" dirty="0" smtClean="0"/>
              <a:t>Multiple Security Records</a:t>
            </a:r>
          </a:p>
          <a:p>
            <a:r>
              <a:rPr lang="en-GB" dirty="0" smtClean="0"/>
              <a:t>Oracle Resource Manager</a:t>
            </a:r>
          </a:p>
          <a:p>
            <a:r>
              <a:rPr lang="en-GB" dirty="0" smtClean="0"/>
              <a:t>Performance Monitor enhancements</a:t>
            </a:r>
          </a:p>
          <a:p>
            <a:r>
              <a:rPr lang="en-GB" i="1" dirty="0" err="1" smtClean="0"/>
              <a:t>EnableAEMonitoring</a:t>
            </a:r>
            <a:endParaRPr lang="en-GB" i="1"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5</a:t>
            </a:fld>
            <a:endParaRPr lang="en-US" altLang="en-US"/>
          </a:p>
        </p:txBody>
      </p:sp>
    </p:spTree>
    <p:extLst>
      <p:ext uri="{BB962C8B-B14F-4D97-AF65-F5344CB8AC3E}">
        <p14:creationId xmlns:p14="http://schemas.microsoft.com/office/powerpoint/2010/main" val="1711734597"/>
      </p:ext>
    </p:extLst>
  </p:cSld>
  <p:clrMapOvr>
    <a:masterClrMapping/>
  </p:clrMapOvr>
  <p:transition advTm="46398"/>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i="1" dirty="0" smtClean="0">
                <a:solidFill>
                  <a:schemeClr val="tx2"/>
                </a:solidFill>
                <a:effectLst/>
                <a:latin typeface="+mj-lt"/>
                <a:ea typeface="+mj-ea"/>
                <a:cs typeface="+mj-cs"/>
              </a:rPr>
              <a:t>Global Temporary Tables</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Application </a:t>
            </a:r>
            <a:r>
              <a:rPr lang="en-GB" dirty="0"/>
              <a:t>temporarily needs a working storage tables. </a:t>
            </a:r>
            <a:endParaRPr lang="en-GB" dirty="0" smtClean="0"/>
          </a:p>
          <a:p>
            <a:pPr lvl="1"/>
            <a:r>
              <a:rPr lang="en-GB" dirty="0" smtClean="0"/>
              <a:t>Introduced </a:t>
            </a:r>
            <a:r>
              <a:rPr lang="en-GB" dirty="0"/>
              <a:t>in Oracle 8i. </a:t>
            </a:r>
            <a:r>
              <a:rPr lang="en-GB" dirty="0" smtClean="0"/>
              <a:t> Not separately licenced. </a:t>
            </a:r>
            <a:endParaRPr lang="en-GB" dirty="0"/>
          </a:p>
          <a:p>
            <a:pPr lvl="1"/>
            <a:endParaRPr lang="en-GB" dirty="0" smtClean="0"/>
          </a:p>
          <a:p>
            <a:r>
              <a:rPr lang="en-GB" dirty="0" smtClean="0"/>
              <a:t>Global </a:t>
            </a:r>
            <a:r>
              <a:rPr lang="en-GB" dirty="0"/>
              <a:t>because the definition is available to everyone</a:t>
            </a:r>
          </a:p>
          <a:p>
            <a:r>
              <a:rPr lang="en-GB" dirty="0"/>
              <a:t>Temporary because </a:t>
            </a:r>
          </a:p>
          <a:p>
            <a:pPr lvl="1"/>
            <a:r>
              <a:rPr lang="en-GB" dirty="0"/>
              <a:t>physical instantiation of the table is </a:t>
            </a:r>
            <a:r>
              <a:rPr lang="en-GB" dirty="0" smtClean="0"/>
              <a:t>temporary</a:t>
            </a:r>
          </a:p>
          <a:p>
            <a:pPr lvl="1"/>
            <a:r>
              <a:rPr lang="en-GB" dirty="0"/>
              <a:t>the physical instantiation of the table is removed</a:t>
            </a:r>
          </a:p>
          <a:p>
            <a:pPr lvl="2"/>
            <a:r>
              <a:rPr lang="en-GB" dirty="0"/>
              <a:t>on commit preserve : when the session disconnects</a:t>
            </a:r>
          </a:p>
          <a:p>
            <a:pPr lvl="2"/>
            <a:r>
              <a:rPr lang="en-GB" dirty="0"/>
              <a:t>on commit delete: when the transaction is terminated</a:t>
            </a:r>
          </a:p>
          <a:p>
            <a:pPr lvl="1"/>
            <a:r>
              <a:rPr lang="en-GB" dirty="0" smtClean="0"/>
              <a:t>in </a:t>
            </a:r>
            <a:r>
              <a:rPr lang="en-GB" dirty="0"/>
              <a:t>the temporary segment </a:t>
            </a:r>
            <a:r>
              <a:rPr lang="en-GB" dirty="0" smtClean="0"/>
              <a:t>(no redo, but there is undo),</a:t>
            </a:r>
            <a:endParaRPr lang="en-GB" dirty="0"/>
          </a:p>
          <a:p>
            <a:pPr lvl="2"/>
            <a:r>
              <a:rPr lang="en-GB" dirty="0" smtClean="0"/>
              <a:t>each </a:t>
            </a:r>
            <a:r>
              <a:rPr lang="en-GB" dirty="0"/>
              <a:t>session gets </a:t>
            </a:r>
            <a:r>
              <a:rPr lang="en-GB" dirty="0" smtClean="0"/>
              <a:t>own </a:t>
            </a:r>
            <a:r>
              <a:rPr lang="en-GB" dirty="0"/>
              <a:t>private copy of the table in the temp segment.  </a:t>
            </a:r>
            <a:endParaRPr lang="en-GB" dirty="0" smtClean="0"/>
          </a:p>
          <a:p>
            <a:pPr lvl="2"/>
            <a:r>
              <a:rPr lang="en-GB" dirty="0" smtClean="0"/>
              <a:t>cannot see what is in another </a:t>
            </a:r>
            <a:r>
              <a:rPr lang="en-GB" dirty="0"/>
              <a:t>session's temporary </a:t>
            </a:r>
            <a:r>
              <a:rPr lang="en-GB" dirty="0" smtClean="0"/>
              <a:t>table </a:t>
            </a:r>
          </a:p>
          <a:p>
            <a:pPr lvl="3"/>
            <a:r>
              <a:rPr lang="en-GB" dirty="0" smtClean="0"/>
              <a:t>which </a:t>
            </a:r>
            <a:r>
              <a:rPr lang="en-GB" dirty="0"/>
              <a:t>can make application debugging difficult.</a:t>
            </a:r>
          </a:p>
          <a:p>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50</a:t>
            </a:fld>
            <a:endParaRPr lang="en-US" altLang="en-US"/>
          </a:p>
        </p:txBody>
      </p:sp>
    </p:spTree>
    <p:extLst>
      <p:ext uri="{BB962C8B-B14F-4D97-AF65-F5344CB8AC3E}">
        <p14:creationId xmlns:p14="http://schemas.microsoft.com/office/powerpoint/2010/main" val="3667993016"/>
      </p:ext>
    </p:extLst>
  </p:cSld>
  <p:clrMapOvr>
    <a:masterClrMapping/>
  </p:clrMapOvr>
  <p:transition advTm="12119"/>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GTT Tablespace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New feature in Oracle 11g</a:t>
            </a:r>
          </a:p>
          <a:p>
            <a:pPr lvl="1"/>
            <a:r>
              <a:rPr lang="en-GB" dirty="0" smtClean="0"/>
              <a:t>Can create separate temporary tablespace and allocate GTTs to it.</a:t>
            </a:r>
          </a:p>
          <a:p>
            <a:pPr lvl="2"/>
            <a:r>
              <a:rPr lang="en-GB" dirty="0" smtClean="0"/>
              <a:t>Good idea – separate from default temp space which can be eaten up by ad-hoc queries</a:t>
            </a:r>
          </a:p>
          <a:p>
            <a:pPr lvl="1"/>
            <a:r>
              <a:rPr lang="en-GB" dirty="0" smtClean="0"/>
              <a:t>You </a:t>
            </a:r>
            <a:r>
              <a:rPr lang="en-GB" i="1" dirty="0" smtClean="0"/>
              <a:t>must </a:t>
            </a:r>
            <a:r>
              <a:rPr lang="en-GB" dirty="0" smtClean="0"/>
              <a:t>do this in PT8.54</a:t>
            </a:r>
          </a:p>
          <a:p>
            <a:pPr lvl="2"/>
            <a:r>
              <a:rPr lang="en-GB" dirty="0" smtClean="0"/>
              <a:t>Oracle deliver scripts to create PSGTT01</a:t>
            </a:r>
          </a:p>
          <a:p>
            <a:pPr lvl="2"/>
            <a:r>
              <a:rPr lang="en-GB" dirty="0" smtClean="0"/>
              <a:t>Specify tablespace as with any other record</a:t>
            </a:r>
          </a:p>
          <a:p>
            <a:pPr lvl="2"/>
            <a:r>
              <a:rPr lang="en-GB" dirty="0" smtClean="0"/>
              <a:t>But it must be a temporary tablespace</a:t>
            </a:r>
          </a:p>
          <a:p>
            <a:r>
              <a:rPr lang="en-GB" dirty="0" smtClean="0"/>
              <a:t>In 12c can have a temporary undo tablespace</a:t>
            </a:r>
          </a:p>
          <a:p>
            <a:pPr lvl="1"/>
            <a:r>
              <a:rPr lang="en-GB" dirty="0" smtClean="0"/>
              <a:t>Can avoid </a:t>
            </a:r>
            <a:r>
              <a:rPr lang="en-GB" dirty="0"/>
              <a:t>redo </a:t>
            </a:r>
            <a:r>
              <a:rPr lang="en-GB" dirty="0" smtClean="0"/>
              <a:t>logging on undo on GTT</a:t>
            </a:r>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51</a:t>
            </a:fld>
            <a:endParaRPr lang="en-US" altLang="en-US"/>
          </a:p>
        </p:txBody>
      </p:sp>
    </p:spTree>
    <p:extLst>
      <p:ext uri="{BB962C8B-B14F-4D97-AF65-F5344CB8AC3E}">
        <p14:creationId xmlns:p14="http://schemas.microsoft.com/office/powerpoint/2010/main" val="3165171079"/>
      </p:ext>
    </p:extLst>
  </p:cSld>
  <p:clrMapOvr>
    <a:masterClrMapping/>
  </p:clrMapOvr>
  <p:transition advTm="80513"/>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GTT uses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Temporary Records in AE</a:t>
            </a:r>
          </a:p>
          <a:p>
            <a:pPr lvl="1"/>
            <a:r>
              <a:rPr lang="en-GB" dirty="0" smtClean="0"/>
              <a:t>Batch temporary table instances where restart disabled</a:t>
            </a:r>
          </a:p>
          <a:p>
            <a:pPr lvl="2"/>
            <a:r>
              <a:rPr lang="en-GB" dirty="0" smtClean="0"/>
              <a:t>Better with stand-alone AE than PSAESRV</a:t>
            </a:r>
          </a:p>
          <a:p>
            <a:pPr lvl="1"/>
            <a:r>
              <a:rPr lang="en-GB" dirty="0" smtClean="0"/>
              <a:t>All on-line temporary table instances</a:t>
            </a:r>
          </a:p>
          <a:p>
            <a:r>
              <a:rPr lang="en-GB" dirty="0" smtClean="0"/>
              <a:t>Can be implemented without code change</a:t>
            </a:r>
          </a:p>
          <a:p>
            <a:r>
              <a:rPr lang="en-GB" dirty="0" smtClean="0"/>
              <a:t>Reduction in</a:t>
            </a:r>
          </a:p>
          <a:p>
            <a:pPr lvl="1"/>
            <a:r>
              <a:rPr lang="en-GB" dirty="0" smtClean="0"/>
              <a:t>Redo</a:t>
            </a:r>
          </a:p>
          <a:p>
            <a:pPr lvl="1"/>
            <a:r>
              <a:rPr lang="en-GB" dirty="0" smtClean="0"/>
              <a:t>Read consistency </a:t>
            </a:r>
          </a:p>
          <a:p>
            <a:pPr lvl="1"/>
            <a:r>
              <a:rPr lang="en-GB" dirty="0" smtClean="0"/>
              <a:t>High Water Mark – full scans</a:t>
            </a:r>
          </a:p>
          <a:p>
            <a:pPr lvl="1"/>
            <a:r>
              <a:rPr lang="en-GB" i="1" dirty="0" smtClean="0"/>
              <a:t>RO contention with very frequent truncate</a:t>
            </a: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52</a:t>
            </a:fld>
            <a:endParaRPr lang="en-US" altLang="en-US"/>
          </a:p>
        </p:txBody>
      </p:sp>
    </p:spTree>
    <p:extLst>
      <p:ext uri="{BB962C8B-B14F-4D97-AF65-F5344CB8AC3E}">
        <p14:creationId xmlns:p14="http://schemas.microsoft.com/office/powerpoint/2010/main" val="2597758431"/>
      </p:ext>
    </p:extLst>
  </p:cSld>
  <p:clrMapOvr>
    <a:masterClrMapping/>
  </p:clrMapOvr>
  <p:transition advTm="91961"/>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GTTs in PT8.54</a:t>
            </a:r>
            <a:endParaRPr lang="en-GB" dirty="0"/>
          </a:p>
        </p:txBody>
      </p:sp>
      <p:sp>
        <p:nvSpPr>
          <p:cNvPr id="3" name="Content Placeholder 2"/>
          <p:cNvSpPr>
            <a:spLocks noGrp="1"/>
          </p:cNvSpPr>
          <p:nvPr>
            <p:ph idx="1"/>
          </p:nvPr>
        </p:nvSpPr>
        <p:spPr/>
        <p:txBody>
          <a:bodyPr>
            <a:normAutofit fontScale="62500" lnSpcReduction="20000"/>
          </a:bodyPr>
          <a:lstStyle/>
          <a:p>
            <a:pPr marL="0" indent="0">
              <a:buNone/>
            </a:pPr>
            <a:r>
              <a:rPr lang="en-GB" sz="2400" dirty="0">
                <a:solidFill>
                  <a:srgbClr val="92D050"/>
                </a:solidFill>
                <a:latin typeface="Lucida Console" panose="020B0609040504020204" pitchFamily="49" charset="0"/>
              </a:rPr>
              <a:t>DROP TABLE PS_ST_RM2_TAO</a:t>
            </a:r>
          </a:p>
          <a:p>
            <a:pPr marL="0" indent="0">
              <a:buNone/>
            </a:pPr>
            <a:r>
              <a:rPr lang="en-GB" sz="2400" dirty="0">
                <a:solidFill>
                  <a:srgbClr val="92D050"/>
                </a:solidFill>
                <a:latin typeface="Lucida Console" panose="020B0609040504020204" pitchFamily="49" charset="0"/>
              </a:rPr>
              <a:t>/</a:t>
            </a:r>
          </a:p>
          <a:p>
            <a:pPr marL="0" indent="0">
              <a:buNone/>
            </a:pPr>
            <a:r>
              <a:rPr lang="en-GB" sz="2400" dirty="0">
                <a:solidFill>
                  <a:srgbClr val="92D050"/>
                </a:solidFill>
                <a:latin typeface="Lucida Console" panose="020B0609040504020204" pitchFamily="49" charset="0"/>
              </a:rPr>
              <a:t>CREATE GLOBAL TEMPORARY TABLE PS_ST_RM2_TAO (PROCESS_INSTANCE</a:t>
            </a:r>
          </a:p>
          <a:p>
            <a:pPr marL="0" indent="0">
              <a:buNone/>
            </a:pPr>
            <a:r>
              <a:rPr lang="en-GB" sz="2400" dirty="0">
                <a:solidFill>
                  <a:srgbClr val="92D050"/>
                </a:solidFill>
                <a:latin typeface="Lucida Console" panose="020B0609040504020204" pitchFamily="49" charset="0"/>
              </a:rPr>
              <a:t> DECIMAL(10) NOT NULL,</a:t>
            </a:r>
          </a:p>
          <a:p>
            <a:pPr marL="0" indent="0">
              <a:buNone/>
            </a:pPr>
            <a:r>
              <a:rPr lang="en-GB" sz="2400" dirty="0">
                <a:solidFill>
                  <a:srgbClr val="92D050"/>
                </a:solidFill>
                <a:latin typeface="Lucida Console" panose="020B0609040504020204" pitchFamily="49" charset="0"/>
              </a:rPr>
              <a:t>   EMPLID VARCHAR2(11) NOT NULL,</a:t>
            </a:r>
          </a:p>
          <a:p>
            <a:pPr marL="0" indent="0">
              <a:buNone/>
            </a:pPr>
            <a:r>
              <a:rPr lang="en-GB" sz="2400" dirty="0">
                <a:solidFill>
                  <a:srgbClr val="92D050"/>
                </a:solidFill>
                <a:latin typeface="Lucida Console" panose="020B0609040504020204" pitchFamily="49" charset="0"/>
              </a:rPr>
              <a:t>   GRANT_NBR VARCHAR2(10) NOT NULL,</a:t>
            </a:r>
          </a:p>
          <a:p>
            <a:pPr marL="0" indent="0">
              <a:buNone/>
            </a:pPr>
            <a:r>
              <a:rPr lang="en-GB" sz="2400" dirty="0">
                <a:solidFill>
                  <a:srgbClr val="92D050"/>
                </a:solidFill>
                <a:latin typeface="Lucida Console" panose="020B0609040504020204" pitchFamily="49" charset="0"/>
              </a:rPr>
              <a:t>   VEST_DT DATE,</a:t>
            </a:r>
          </a:p>
          <a:p>
            <a:pPr marL="0" indent="0">
              <a:buNone/>
            </a:pPr>
            <a:r>
              <a:rPr lang="en-GB" sz="2400" dirty="0">
                <a:solidFill>
                  <a:srgbClr val="92D050"/>
                </a:solidFill>
                <a:latin typeface="Lucida Console" panose="020B0609040504020204" pitchFamily="49" charset="0"/>
              </a:rPr>
              <a:t>   SHARES_REMAINDER DECIMAL(21, 9) NOT NULL,</a:t>
            </a:r>
          </a:p>
          <a:p>
            <a:pPr marL="0" indent="0">
              <a:buNone/>
            </a:pPr>
            <a:r>
              <a:rPr lang="en-GB" sz="2400" dirty="0">
                <a:solidFill>
                  <a:srgbClr val="92D050"/>
                </a:solidFill>
                <a:latin typeface="Lucida Console" panose="020B0609040504020204" pitchFamily="49" charset="0"/>
              </a:rPr>
              <a:t>   DEC_PLACES SMALLINT NOT NULL) ON COMMIT PRESERVE </a:t>
            </a:r>
            <a:r>
              <a:rPr lang="en-GB" sz="2400" dirty="0" smtClean="0">
                <a:solidFill>
                  <a:srgbClr val="92D050"/>
                </a:solidFill>
                <a:latin typeface="Lucida Console" panose="020B0609040504020204" pitchFamily="49" charset="0"/>
              </a:rPr>
              <a:t>ROWS</a:t>
            </a:r>
          </a:p>
          <a:p>
            <a:pPr marL="0" indent="0">
              <a:buNone/>
            </a:pPr>
            <a:r>
              <a:rPr lang="en-GB" sz="2400" dirty="0" smtClean="0">
                <a:solidFill>
                  <a:srgbClr val="92D050"/>
                </a:solidFill>
                <a:latin typeface="Lucida Console" panose="020B0609040504020204" pitchFamily="49" charset="0"/>
              </a:rPr>
              <a:t>TABLESPACE PSGTT01</a:t>
            </a:r>
            <a:endParaRPr lang="en-GB" sz="2400" dirty="0">
              <a:solidFill>
                <a:srgbClr val="92D050"/>
              </a:solidFill>
              <a:latin typeface="Lucida Console" panose="020B0609040504020204" pitchFamily="49" charset="0"/>
            </a:endParaRPr>
          </a:p>
          <a:p>
            <a:pPr marL="0" indent="0">
              <a:buNone/>
            </a:pPr>
            <a:r>
              <a:rPr lang="en-GB" sz="2400" dirty="0">
                <a:solidFill>
                  <a:srgbClr val="92D050"/>
                </a:solidFill>
                <a:latin typeface="Lucida Console" panose="020B0609040504020204" pitchFamily="49" charset="0"/>
              </a:rPr>
              <a:t>/</a:t>
            </a:r>
          </a:p>
          <a:p>
            <a:pPr marL="0" indent="0">
              <a:buNone/>
            </a:pPr>
            <a:r>
              <a:rPr lang="en-GB" sz="2400" dirty="0">
                <a:solidFill>
                  <a:srgbClr val="92D050"/>
                </a:solidFill>
                <a:latin typeface="Lucida Console" panose="020B0609040504020204" pitchFamily="49" charset="0"/>
              </a:rPr>
              <a:t>CREATE UNIQUE </a:t>
            </a:r>
            <a:r>
              <a:rPr lang="en-GB" sz="2400" dirty="0" err="1">
                <a:solidFill>
                  <a:srgbClr val="92D050"/>
                </a:solidFill>
                <a:latin typeface="Lucida Console" panose="020B0609040504020204" pitchFamily="49" charset="0"/>
              </a:rPr>
              <a:t>iNDEX</a:t>
            </a:r>
            <a:r>
              <a:rPr lang="en-GB" sz="2400" dirty="0">
                <a:solidFill>
                  <a:srgbClr val="92D050"/>
                </a:solidFill>
                <a:latin typeface="Lucida Console" panose="020B0609040504020204" pitchFamily="49" charset="0"/>
              </a:rPr>
              <a:t> PS_ST_RM2_TAO ON PS_ST_RM2_TAO (PROCESS_INSTANCE,</a:t>
            </a:r>
          </a:p>
          <a:p>
            <a:pPr marL="0" indent="0">
              <a:buNone/>
            </a:pPr>
            <a:r>
              <a:rPr lang="en-GB" sz="2400" dirty="0">
                <a:solidFill>
                  <a:srgbClr val="92D050"/>
                </a:solidFill>
                <a:latin typeface="Lucida Console" panose="020B0609040504020204" pitchFamily="49" charset="0"/>
              </a:rPr>
              <a:t>   EMPLID,</a:t>
            </a:r>
          </a:p>
          <a:p>
            <a:pPr marL="0" indent="0">
              <a:buNone/>
            </a:pPr>
            <a:r>
              <a:rPr lang="en-GB" sz="2400" dirty="0">
                <a:solidFill>
                  <a:srgbClr val="92D050"/>
                </a:solidFill>
                <a:latin typeface="Lucida Console" panose="020B0609040504020204" pitchFamily="49" charset="0"/>
              </a:rPr>
              <a:t>   GRANT_NBR,</a:t>
            </a:r>
          </a:p>
          <a:p>
            <a:pPr marL="0" indent="0">
              <a:buNone/>
            </a:pPr>
            <a:r>
              <a:rPr lang="en-GB" sz="2400" dirty="0">
                <a:solidFill>
                  <a:srgbClr val="92D050"/>
                </a:solidFill>
                <a:latin typeface="Lucida Console" panose="020B0609040504020204" pitchFamily="49" charset="0"/>
              </a:rPr>
              <a:t>   VEST_DT)</a:t>
            </a:r>
          </a:p>
          <a:p>
            <a:pPr marL="0" indent="0">
              <a:buNone/>
            </a:pPr>
            <a:r>
              <a:rPr lang="en-GB" sz="2400" dirty="0">
                <a:solidFill>
                  <a:srgbClr val="92D050"/>
                </a:solidFill>
                <a:latin typeface="Lucida Console" panose="020B0609040504020204" pitchFamily="49" charset="0"/>
              </a:rPr>
              <a:t>/</a:t>
            </a:r>
          </a:p>
          <a:p>
            <a:pPr marL="0" indent="0">
              <a:buNone/>
            </a:pPr>
            <a:endParaRPr lang="en-GB" sz="2400" dirty="0">
              <a:solidFill>
                <a:srgbClr val="92D050"/>
              </a:solidFill>
              <a:latin typeface="Lucida Console" panose="020B0609040504020204" pitchFamily="49" charset="0"/>
            </a:endParaRP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53</a:t>
            </a:fld>
            <a:endParaRPr lang="en-US" altLang="en-US"/>
          </a:p>
        </p:txBody>
      </p:sp>
      <p:sp>
        <p:nvSpPr>
          <p:cNvPr id="7" name="AutoShape 4"/>
          <p:cNvSpPr>
            <a:spLocks noChangeArrowheads="1"/>
          </p:cNvSpPr>
          <p:nvPr/>
        </p:nvSpPr>
        <p:spPr bwMode="auto">
          <a:xfrm>
            <a:off x="755576" y="4077072"/>
            <a:ext cx="2088232" cy="288032"/>
          </a:xfrm>
          <a:prstGeom prst="flowChartAlternateProcess">
            <a:avLst/>
          </a:prstGeom>
          <a:noFill/>
          <a:ln w="38100" algn="ctr">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
        <p:nvSpPr>
          <p:cNvPr id="8" name="AutoShape 4"/>
          <p:cNvSpPr>
            <a:spLocks noChangeArrowheads="1"/>
          </p:cNvSpPr>
          <p:nvPr/>
        </p:nvSpPr>
        <p:spPr bwMode="auto">
          <a:xfrm>
            <a:off x="4499992" y="3861048"/>
            <a:ext cx="2736304" cy="288032"/>
          </a:xfrm>
          <a:prstGeom prst="flowChartAlternateProcess">
            <a:avLst/>
          </a:prstGeom>
          <a:noFill/>
          <a:ln w="38100" algn="ctr">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Tree>
    <p:custDataLst>
      <p:tags r:id="rId1"/>
    </p:custDataLst>
    <p:extLst>
      <p:ext uri="{BB962C8B-B14F-4D97-AF65-F5344CB8AC3E}">
        <p14:creationId xmlns:p14="http://schemas.microsoft.com/office/powerpoint/2010/main" val="2614292900"/>
      </p:ext>
    </p:extLst>
  </p:cSld>
  <p:clrMapOvr>
    <a:masterClrMapping/>
  </p:clrMapOvr>
  <p:transition advTm="2615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GTTs in PT8.54</a:t>
            </a:r>
            <a:endParaRPr lang="en-GB" dirty="0"/>
          </a:p>
        </p:txBody>
      </p:sp>
      <p:sp>
        <p:nvSpPr>
          <p:cNvPr id="3" name="Content Placeholder 2"/>
          <p:cNvSpPr>
            <a:spLocks noGrp="1"/>
          </p:cNvSpPr>
          <p:nvPr>
            <p:ph idx="1"/>
          </p:nvPr>
        </p:nvSpPr>
        <p:spPr/>
        <p:txBody>
          <a:bodyPr>
            <a:normAutofit/>
          </a:bodyPr>
          <a:lstStyle/>
          <a:p>
            <a:r>
              <a:rPr lang="en-GB" sz="2800" dirty="0" smtClean="0"/>
              <a:t>New DDL model</a:t>
            </a:r>
            <a:endParaRPr lang="en-GB" sz="2800" dirty="0"/>
          </a:p>
          <a:p>
            <a:pPr marL="0" indent="0">
              <a:buNone/>
            </a:pPr>
            <a:r>
              <a:rPr lang="en-GB" sz="1200" dirty="0" smtClean="0">
                <a:solidFill>
                  <a:srgbClr val="92D050"/>
                </a:solidFill>
                <a:latin typeface="Lucida Console" panose="020B0609040504020204" pitchFamily="49" charset="0"/>
              </a:rPr>
              <a:t>select </a:t>
            </a:r>
            <a:r>
              <a:rPr lang="en-GB" sz="1200" dirty="0">
                <a:solidFill>
                  <a:srgbClr val="92D050"/>
                </a:solidFill>
                <a:latin typeface="Lucida Console" panose="020B0609040504020204" pitchFamily="49" charset="0"/>
              </a:rPr>
              <a:t>* from </a:t>
            </a:r>
            <a:r>
              <a:rPr lang="en-GB" sz="1200" dirty="0" err="1">
                <a:solidFill>
                  <a:srgbClr val="92D050"/>
                </a:solidFill>
                <a:latin typeface="Lucida Console" panose="020B0609040504020204" pitchFamily="49" charset="0"/>
              </a:rPr>
              <a:t>psddlmodel</a:t>
            </a:r>
            <a:r>
              <a:rPr lang="en-GB" sz="1200" dirty="0">
                <a:solidFill>
                  <a:srgbClr val="92D050"/>
                </a:solidFill>
                <a:latin typeface="Lucida Console" panose="020B0609040504020204" pitchFamily="49" charset="0"/>
              </a:rPr>
              <a:t> where </a:t>
            </a:r>
            <a:r>
              <a:rPr lang="en-GB" sz="1200" dirty="0" err="1">
                <a:solidFill>
                  <a:srgbClr val="92D050"/>
                </a:solidFill>
                <a:latin typeface="Lucida Console" panose="020B0609040504020204" pitchFamily="49" charset="0"/>
              </a:rPr>
              <a:t>statement_Type</a:t>
            </a:r>
            <a:r>
              <a:rPr lang="en-GB" sz="1200" dirty="0">
                <a:solidFill>
                  <a:srgbClr val="92D050"/>
                </a:solidFill>
                <a:latin typeface="Lucida Console" panose="020B0609040504020204" pitchFamily="49" charset="0"/>
              </a:rPr>
              <a:t> in(6,7);</a:t>
            </a:r>
          </a:p>
          <a:p>
            <a:pPr marL="0" indent="0">
              <a:buNone/>
            </a:pPr>
            <a:r>
              <a:rPr lang="en-GB" sz="1200" dirty="0">
                <a:solidFill>
                  <a:srgbClr val="92D050"/>
                </a:solidFill>
                <a:latin typeface="Lucida Console" panose="020B0609040504020204" pitchFamily="49" charset="0"/>
              </a:rPr>
              <a:t> </a:t>
            </a:r>
          </a:p>
          <a:p>
            <a:pPr marL="0" indent="0">
              <a:buNone/>
            </a:pPr>
            <a:r>
              <a:rPr lang="en-GB" sz="1200" dirty="0">
                <a:solidFill>
                  <a:srgbClr val="92D050"/>
                </a:solidFill>
                <a:latin typeface="Lucida Console" panose="020B0609040504020204" pitchFamily="49" charset="0"/>
              </a:rPr>
              <a:t>STATEMENT_TYPE PLATFORMID SIZING_SET  PARMCOUNT</a:t>
            </a:r>
          </a:p>
          <a:p>
            <a:pPr marL="0" indent="0">
              <a:buNone/>
            </a:pPr>
            <a:r>
              <a:rPr lang="en-GB" sz="1200" dirty="0">
                <a:solidFill>
                  <a:srgbClr val="92D050"/>
                </a:solidFill>
                <a:latin typeface="Lucida Console" panose="020B0609040504020204" pitchFamily="49" charset="0"/>
              </a:rPr>
              <a:t>-------------- ---------- ---------- ----------</a:t>
            </a:r>
          </a:p>
          <a:p>
            <a:pPr marL="0" indent="0">
              <a:buNone/>
            </a:pPr>
            <a:r>
              <a:rPr lang="en-GB" sz="1200" dirty="0">
                <a:solidFill>
                  <a:srgbClr val="92D050"/>
                </a:solidFill>
                <a:latin typeface="Lucida Console" panose="020B0609040504020204" pitchFamily="49" charset="0"/>
              </a:rPr>
              <a:t>MODEL_STATEMENT</a:t>
            </a:r>
          </a:p>
          <a:p>
            <a:pPr marL="0" indent="0">
              <a:buNone/>
            </a:pPr>
            <a:r>
              <a:rPr lang="en-GB" sz="1200" dirty="0">
                <a:solidFill>
                  <a:srgbClr val="92D050"/>
                </a:solidFill>
                <a:latin typeface="Lucida Console" panose="020B0609040504020204" pitchFamily="49" charset="0"/>
              </a:rPr>
              <a:t>------------------------------------------------------------------------</a:t>
            </a:r>
          </a:p>
          <a:p>
            <a:pPr marL="0" indent="0">
              <a:buNone/>
            </a:pPr>
            <a:r>
              <a:rPr lang="en-GB" sz="1200" dirty="0">
                <a:solidFill>
                  <a:srgbClr val="92D050"/>
                </a:solidFill>
                <a:latin typeface="Lucida Console" panose="020B0609040504020204" pitchFamily="49" charset="0"/>
              </a:rPr>
              <a:t>             6          2          0          0</a:t>
            </a:r>
          </a:p>
          <a:p>
            <a:pPr marL="0" indent="0">
              <a:buNone/>
            </a:pPr>
            <a:r>
              <a:rPr lang="en-GB" sz="1200" dirty="0">
                <a:solidFill>
                  <a:srgbClr val="92D050"/>
                </a:solidFill>
                <a:latin typeface="Lucida Console" panose="020B0609040504020204" pitchFamily="49" charset="0"/>
              </a:rPr>
              <a:t>CREATE GLOBAL TEMPORARY TABLE [TBNAME] ([TBCOLLIST]) ON COMMIT PRESERVE</a:t>
            </a:r>
          </a:p>
          <a:p>
            <a:pPr marL="0" indent="0">
              <a:buNone/>
            </a:pPr>
            <a:r>
              <a:rPr lang="en-GB" sz="1200" dirty="0">
                <a:solidFill>
                  <a:srgbClr val="92D050"/>
                </a:solidFill>
                <a:latin typeface="Lucida Console" panose="020B0609040504020204" pitchFamily="49" charset="0"/>
              </a:rPr>
              <a:t>ROWS TABLESPACE [TBSPCNAME];</a:t>
            </a:r>
          </a:p>
          <a:p>
            <a:pPr marL="0" indent="0">
              <a:buNone/>
            </a:pPr>
            <a:r>
              <a:rPr lang="en-GB" sz="1200" dirty="0">
                <a:solidFill>
                  <a:srgbClr val="92D050"/>
                </a:solidFill>
                <a:latin typeface="Lucida Console" panose="020B0609040504020204" pitchFamily="49" charset="0"/>
              </a:rPr>
              <a:t> </a:t>
            </a:r>
          </a:p>
          <a:p>
            <a:pPr marL="0" indent="0">
              <a:buNone/>
            </a:pPr>
            <a:r>
              <a:rPr lang="en-GB" sz="1200" dirty="0">
                <a:solidFill>
                  <a:srgbClr val="92D050"/>
                </a:solidFill>
                <a:latin typeface="Lucida Console" panose="020B0609040504020204" pitchFamily="49" charset="0"/>
              </a:rPr>
              <a:t>             7          2          0          0</a:t>
            </a:r>
          </a:p>
          <a:p>
            <a:pPr marL="0" indent="0">
              <a:buNone/>
            </a:pPr>
            <a:r>
              <a:rPr lang="en-GB" sz="1200" dirty="0">
                <a:solidFill>
                  <a:srgbClr val="92D050"/>
                </a:solidFill>
                <a:latin typeface="Lucida Console" panose="020B0609040504020204" pitchFamily="49" charset="0"/>
              </a:rPr>
              <a:t>CREATE [UNIQUE] INDEX [IDXNAME] ON [TBNAME] ([IDXCOLLIST]);</a:t>
            </a:r>
          </a:p>
          <a:p>
            <a:pPr marL="0" indent="0">
              <a:buNone/>
            </a:pPr>
            <a:endParaRPr lang="en-GB" sz="1200" dirty="0">
              <a:solidFill>
                <a:srgbClr val="92D050"/>
              </a:solidFill>
              <a:latin typeface="Lucida Console" panose="020B0609040504020204" pitchFamily="49" charset="0"/>
            </a:endParaRP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54</a:t>
            </a:fld>
            <a:endParaRPr lang="en-US" altLang="en-US"/>
          </a:p>
        </p:txBody>
      </p:sp>
    </p:spTree>
    <p:extLst>
      <p:ext uri="{BB962C8B-B14F-4D97-AF65-F5344CB8AC3E}">
        <p14:creationId xmlns:p14="http://schemas.microsoft.com/office/powerpoint/2010/main" val="923312727"/>
      </p:ext>
    </p:extLst>
  </p:cSld>
  <p:clrMapOvr>
    <a:masterClrMapping/>
  </p:clrMapOvr>
  <p:transition advTm="11333"/>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 small problem!</a:t>
            </a:r>
            <a:endParaRPr lang="en-GB" dirty="0"/>
          </a:p>
        </p:txBody>
      </p:sp>
      <p:sp>
        <p:nvSpPr>
          <p:cNvPr id="6" name="Content Placeholder 5"/>
          <p:cNvSpPr>
            <a:spLocks noGrp="1"/>
          </p:cNvSpPr>
          <p:nvPr>
            <p:ph idx="1"/>
          </p:nvPr>
        </p:nvSpPr>
        <p:spPr/>
        <p:txBody>
          <a:bodyPr/>
          <a:lstStyle/>
          <a:p>
            <a:r>
              <a:rPr lang="en-GB" dirty="0" smtClean="0"/>
              <a:t>Record name length limits</a:t>
            </a:r>
          </a:p>
          <a:p>
            <a:pPr lvl="1"/>
            <a:r>
              <a:rPr lang="en-GB" dirty="0" smtClean="0"/>
              <a:t>Normal records: 15 characters</a:t>
            </a:r>
          </a:p>
          <a:p>
            <a:pPr lvl="1"/>
            <a:r>
              <a:rPr lang="en-GB" dirty="0" smtClean="0"/>
              <a:t>Temporary record: 13 characters</a:t>
            </a:r>
          </a:p>
          <a:p>
            <a:pPr lvl="1"/>
            <a:r>
              <a:rPr lang="en-GB" dirty="0" smtClean="0"/>
              <a:t>GTTs: 11 characters</a:t>
            </a:r>
          </a:p>
          <a:p>
            <a:pPr lvl="2"/>
            <a:r>
              <a:rPr lang="en-GB" dirty="0" smtClean="0"/>
              <a:t>Because you can have 9999 non-shared instances</a:t>
            </a:r>
          </a:p>
          <a:p>
            <a:pPr lvl="3"/>
            <a:r>
              <a:rPr lang="en-GB" dirty="0" smtClean="0"/>
              <a:t>Makes no sense, will never have that many processes</a:t>
            </a:r>
          </a:p>
          <a:p>
            <a:pPr lvl="2"/>
            <a:r>
              <a:rPr lang="en-GB" dirty="0" smtClean="0"/>
              <a:t>So, cannot retrofit GTTs into some existing processes</a:t>
            </a:r>
          </a:p>
          <a:p>
            <a:pPr lvl="3"/>
            <a:r>
              <a:rPr lang="en-GB" dirty="0" err="1" smtClean="0"/>
              <a:t>Eg</a:t>
            </a:r>
            <a:r>
              <a:rPr lang="en-GB" dirty="0" smtClean="0"/>
              <a:t> GP_GL_SEGTMP </a:t>
            </a:r>
            <a:r>
              <a:rPr lang="en-GB" dirty="0"/>
              <a:t>in GP_GL_PREP</a:t>
            </a:r>
          </a:p>
        </p:txBody>
      </p:sp>
      <p:sp>
        <p:nvSpPr>
          <p:cNvPr id="2" name="Date Placeholder 1"/>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3" name="Footer Placeholder 2"/>
          <p:cNvSpPr>
            <a:spLocks noGrp="1"/>
          </p:cNvSpPr>
          <p:nvPr>
            <p:ph type="ftr" sz="quarter" idx="11"/>
          </p:nvPr>
        </p:nvSpPr>
        <p:spPr/>
        <p:txBody>
          <a:bodyPr/>
          <a:lstStyle/>
          <a:p>
            <a:pPr>
              <a:defRPr/>
            </a:pPr>
            <a:r>
              <a:rPr lang="en-US" altLang="en-US" smtClean="0"/>
              <a:t>©2015 www.go-faster.co.uk </a:t>
            </a:r>
            <a:endParaRPr lang="en-US" altLang="en-US"/>
          </a:p>
        </p:txBody>
      </p:sp>
      <p:sp>
        <p:nvSpPr>
          <p:cNvPr id="4" name="Slide Number Placeholder 3"/>
          <p:cNvSpPr>
            <a:spLocks noGrp="1"/>
          </p:cNvSpPr>
          <p:nvPr>
            <p:ph type="sldNum" sz="quarter" idx="12"/>
          </p:nvPr>
        </p:nvSpPr>
        <p:spPr/>
        <p:txBody>
          <a:bodyPr/>
          <a:lstStyle/>
          <a:p>
            <a:pPr>
              <a:defRPr/>
            </a:pPr>
            <a:fld id="{DCBD9DEE-BB2F-44E7-AB98-C2F45177827E}" type="slidenum">
              <a:rPr lang="en-US" altLang="en-US" smtClean="0"/>
              <a:pPr>
                <a:defRPr/>
              </a:pPr>
              <a:t>55</a:t>
            </a:fld>
            <a:endParaRPr lang="en-US" altLang="en-US"/>
          </a:p>
        </p:txBody>
      </p:sp>
    </p:spTree>
    <p:extLst>
      <p:ext uri="{BB962C8B-B14F-4D97-AF65-F5344CB8AC3E}">
        <p14:creationId xmlns:p14="http://schemas.microsoft.com/office/powerpoint/2010/main" val="4004129740"/>
      </p:ext>
    </p:extLst>
  </p:cSld>
  <p:clrMapOvr>
    <a:masterClrMapping/>
  </p:clrMapOvr>
  <p:transition advTm="45272"/>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3" name="Footer Placeholder 2"/>
          <p:cNvSpPr>
            <a:spLocks noGrp="1"/>
          </p:cNvSpPr>
          <p:nvPr>
            <p:ph type="ftr" sz="quarter" idx="11"/>
          </p:nvPr>
        </p:nvSpPr>
        <p:spPr/>
        <p:txBody>
          <a:bodyPr/>
          <a:lstStyle/>
          <a:p>
            <a:pPr>
              <a:defRPr/>
            </a:pPr>
            <a:r>
              <a:rPr lang="en-US" altLang="en-US" smtClean="0"/>
              <a:t>©2015 www.go-faster.co.uk </a:t>
            </a:r>
            <a:endParaRPr lang="en-US" altLang="en-US"/>
          </a:p>
        </p:txBody>
      </p:sp>
      <p:sp>
        <p:nvSpPr>
          <p:cNvPr id="4" name="Slide Number Placeholder 3"/>
          <p:cNvSpPr>
            <a:spLocks noGrp="1"/>
          </p:cNvSpPr>
          <p:nvPr>
            <p:ph type="sldNum" sz="quarter" idx="12"/>
          </p:nvPr>
        </p:nvSpPr>
        <p:spPr/>
        <p:txBody>
          <a:bodyPr/>
          <a:lstStyle/>
          <a:p>
            <a:pPr>
              <a:defRPr/>
            </a:pPr>
            <a:fld id="{DCBD9DEE-BB2F-44E7-AB98-C2F45177827E}" type="slidenum">
              <a:rPr lang="en-US" altLang="en-US" smtClean="0"/>
              <a:pPr>
                <a:defRPr/>
              </a:pPr>
              <a:t>56</a:t>
            </a:fld>
            <a:endParaRPr lang="en-US" altLang="en-US"/>
          </a:p>
        </p:txBody>
      </p:sp>
      <p:sp>
        <p:nvSpPr>
          <p:cNvPr id="5" name="Title 4"/>
          <p:cNvSpPr>
            <a:spLocks noGrp="1"/>
          </p:cNvSpPr>
          <p:nvPr>
            <p:ph type="title" idx="4294967295"/>
          </p:nvPr>
        </p:nvSpPr>
        <p:spPr/>
        <p:txBody>
          <a:bodyPr/>
          <a:lstStyle/>
          <a:p>
            <a:r>
              <a:rPr lang="en-GB" dirty="0" smtClean="0"/>
              <a:t>My</a:t>
            </a:r>
            <a:r>
              <a:rPr lang="en-GB" baseline="0" dirty="0" smtClean="0"/>
              <a:t> Recommendation</a:t>
            </a:r>
            <a:endParaRPr lang="en-GB" dirty="0"/>
          </a:p>
        </p:txBody>
      </p:sp>
      <p:sp>
        <p:nvSpPr>
          <p:cNvPr id="6" name="Text Placeholder 5"/>
          <p:cNvSpPr>
            <a:spLocks noGrp="1"/>
          </p:cNvSpPr>
          <p:nvPr>
            <p:ph type="body" idx="4294967295"/>
          </p:nvPr>
        </p:nvSpPr>
        <p:spPr/>
        <p:txBody>
          <a:bodyPr/>
          <a:lstStyle/>
          <a:p>
            <a:r>
              <a:rPr lang="en-GB" dirty="0" smtClean="0"/>
              <a:t>GTTs are a welcome addition.  </a:t>
            </a:r>
          </a:p>
          <a:p>
            <a:r>
              <a:rPr lang="en-GB" dirty="0" smtClean="0"/>
              <a:t>Long overdue.</a:t>
            </a:r>
          </a:p>
          <a:p>
            <a:r>
              <a:rPr lang="en-GB" dirty="0" smtClean="0"/>
              <a:t>Can bring significant benefits.</a:t>
            </a:r>
          </a:p>
          <a:p>
            <a:r>
              <a:rPr lang="en-GB" dirty="0" smtClean="0"/>
              <a:t>No code change required.</a:t>
            </a:r>
          </a:p>
          <a:p>
            <a:endParaRPr lang="en-GB" dirty="0"/>
          </a:p>
          <a:p>
            <a:r>
              <a:rPr lang="en-GB" dirty="0" smtClean="0"/>
              <a:t>Just need to fix the 11 character limit</a:t>
            </a:r>
            <a:endParaRPr lang="en-GB" dirty="0"/>
          </a:p>
        </p:txBody>
      </p:sp>
    </p:spTree>
    <p:extLst>
      <p:ext uri="{BB962C8B-B14F-4D97-AF65-F5344CB8AC3E}">
        <p14:creationId xmlns:p14="http://schemas.microsoft.com/office/powerpoint/2010/main" val="199934419"/>
      </p:ext>
    </p:extLst>
  </p:cSld>
  <p:clrMapOvr>
    <a:masterClrMapping/>
  </p:clrMapOvr>
  <p:transition advTm="894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eaLnBrk="0" fontAlgn="base" hangingPunct="0"/>
            <a:r>
              <a:rPr lang="en-GB" sz="4400" i="1" dirty="0" smtClean="0">
                <a:solidFill>
                  <a:schemeClr val="tx2"/>
                </a:solidFill>
                <a:effectLst/>
                <a:latin typeface="+mj-lt"/>
                <a:ea typeface="+mj-ea"/>
                <a:cs typeface="+mj-cs"/>
              </a:rPr>
              <a:t>Partitioning</a:t>
            </a:r>
            <a:endParaRPr lang="en-GB" dirty="0"/>
          </a:p>
        </p:txBody>
      </p:sp>
      <p:sp>
        <p:nvSpPr>
          <p:cNvPr id="3" name="Content Placeholder 2"/>
          <p:cNvSpPr>
            <a:spLocks noGrp="1"/>
          </p:cNvSpPr>
          <p:nvPr>
            <p:ph idx="1"/>
          </p:nvPr>
        </p:nvSpPr>
        <p:spPr/>
        <p:txBody>
          <a:bodyPr/>
          <a:lstStyle/>
          <a:p>
            <a:r>
              <a:rPr lang="en-GB" dirty="0" smtClean="0"/>
              <a:t>Licenced feature of Oracle Enterprise Addition.</a:t>
            </a:r>
          </a:p>
          <a:p>
            <a:r>
              <a:rPr lang="en-GB" dirty="0" smtClean="0"/>
              <a:t>Break a table into smaller pieces</a:t>
            </a:r>
          </a:p>
          <a:p>
            <a:pPr lvl="1"/>
            <a:r>
              <a:rPr lang="en-GB" dirty="0" smtClean="0"/>
              <a:t>Certain data values only occur in certain pieces</a:t>
            </a:r>
          </a:p>
          <a:p>
            <a:pPr lvl="1"/>
            <a:r>
              <a:rPr lang="en-GB" dirty="0" smtClean="0"/>
              <a:t>Optimiser can eliminate partitions because it know required data cannot be found there.</a:t>
            </a:r>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57</a:t>
            </a:fld>
            <a:endParaRPr lang="en-US" altLang="en-US"/>
          </a:p>
        </p:txBody>
      </p:sp>
    </p:spTree>
    <p:extLst>
      <p:ext uri="{BB962C8B-B14F-4D97-AF65-F5344CB8AC3E}">
        <p14:creationId xmlns:p14="http://schemas.microsoft.com/office/powerpoint/2010/main" val="3098602670"/>
      </p:ext>
    </p:extLst>
  </p:cSld>
  <p:clrMapOvr>
    <a:masterClrMapping/>
  </p:clrMapOvr>
  <p:transition advTm="24252"/>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Partitioning</a:t>
            </a:r>
            <a:endParaRPr lang="en-GB" dirty="0"/>
          </a:p>
        </p:txBody>
      </p:sp>
      <p:sp>
        <p:nvSpPr>
          <p:cNvPr id="3" name="Content Placeholder 2"/>
          <p:cNvSpPr>
            <a:spLocks noGrp="1"/>
          </p:cNvSpPr>
          <p:nvPr>
            <p:ph idx="1"/>
          </p:nvPr>
        </p:nvSpPr>
        <p:spPr/>
        <p:txBody>
          <a:bodyPr/>
          <a:lstStyle/>
          <a:p>
            <a:r>
              <a:rPr lang="en-GB" sz="2400" dirty="0" smtClean="0"/>
              <a:t>From </a:t>
            </a:r>
            <a:r>
              <a:rPr lang="en-GB" sz="2400" dirty="0">
                <a:hlinkClick r:id="rId2"/>
              </a:rPr>
              <a:t>Oracle 11g Database VLDB and Partitioning Guide</a:t>
            </a:r>
            <a:r>
              <a:rPr lang="en-GB" sz="2400" dirty="0"/>
              <a:t> </a:t>
            </a: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58</a:t>
            </a:fld>
            <a:endParaRPr lang="en-US" altLang="en-US"/>
          </a:p>
        </p:txBody>
      </p:sp>
      <p:pic>
        <p:nvPicPr>
          <p:cNvPr id="7" name="Picture 6" descr="Description of Figure 2-1 follows"/>
          <p:cNvPicPr/>
          <p:nvPr/>
        </p:nvPicPr>
        <p:blipFill>
          <a:blip r:embed="rId3">
            <a:extLst>
              <a:ext uri="{28A0092B-C50C-407E-A947-70E740481C1C}">
                <a14:useLocalDpi xmlns:a14="http://schemas.microsoft.com/office/drawing/2010/main"/>
              </a:ext>
            </a:extLst>
          </a:blip>
          <a:srcRect/>
          <a:stretch>
            <a:fillRect/>
          </a:stretch>
        </p:blipFill>
        <p:spPr bwMode="auto">
          <a:xfrm>
            <a:off x="3779912" y="2708920"/>
            <a:ext cx="4518025" cy="3333115"/>
          </a:xfrm>
          <a:prstGeom prst="rect">
            <a:avLst/>
          </a:prstGeom>
          <a:noFill/>
          <a:ln>
            <a:noFill/>
          </a:ln>
        </p:spPr>
      </p:pic>
    </p:spTree>
    <p:extLst>
      <p:ext uri="{BB962C8B-B14F-4D97-AF65-F5344CB8AC3E}">
        <p14:creationId xmlns:p14="http://schemas.microsoft.com/office/powerpoint/2010/main" val="82784866"/>
      </p:ext>
    </p:extLst>
  </p:cSld>
  <p:clrMapOvr>
    <a:masterClrMapping/>
  </p:clrMapOvr>
  <p:transition advTm="25617"/>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Partitioning prior to 8.54</a:t>
            </a:r>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59</a:t>
            </a:fld>
            <a:endParaRPr lang="en-US" altLang="en-US"/>
          </a:p>
        </p:txBody>
      </p:sp>
      <p:pic>
        <p:nvPicPr>
          <p:cNvPr id="7" name="Picture 6" descr="http://t1.gstatic.com/images?q=tbn:ANd9GcSmeMfkqEawMSYHAnWd6wq7CcWIXsDJDeCB8JddcwmYbr6tg7DypA"/>
          <p:cNvPicPr/>
          <p:nvPr/>
        </p:nvPicPr>
        <p:blipFill>
          <a:blip r:embed="rId2">
            <a:extLst>
              <a:ext uri="{28A0092B-C50C-407E-A947-70E740481C1C}">
                <a14:useLocalDpi xmlns:a14="http://schemas.microsoft.com/office/drawing/2010/main"/>
              </a:ext>
            </a:extLst>
          </a:blip>
          <a:srcRect/>
          <a:stretch>
            <a:fillRect/>
          </a:stretch>
        </p:blipFill>
        <p:spPr bwMode="auto">
          <a:xfrm>
            <a:off x="3202632" y="2679154"/>
            <a:ext cx="5257800" cy="3486150"/>
          </a:xfrm>
          <a:prstGeom prst="rect">
            <a:avLst/>
          </a:prstGeom>
          <a:noFill/>
          <a:ln>
            <a:noFill/>
          </a:ln>
        </p:spPr>
      </p:pic>
      <p:sp>
        <p:nvSpPr>
          <p:cNvPr id="8" name="Text Placeholder 7"/>
          <p:cNvSpPr>
            <a:spLocks noGrp="1"/>
          </p:cNvSpPr>
          <p:nvPr>
            <p:ph type="body" idx="4294967295"/>
          </p:nvPr>
        </p:nvSpPr>
        <p:spPr/>
        <p:txBody>
          <a:bodyPr/>
          <a:lstStyle/>
          <a:p>
            <a:r>
              <a:rPr lang="en-GB" dirty="0" smtClean="0"/>
              <a:t>I have to declare</a:t>
            </a:r>
            <a:r>
              <a:rPr lang="en-GB" baseline="0" dirty="0" smtClean="0"/>
              <a:t> an interest.</a:t>
            </a:r>
            <a:endParaRPr lang="en-GB" dirty="0"/>
          </a:p>
        </p:txBody>
      </p:sp>
    </p:spTree>
    <p:extLst>
      <p:ext uri="{BB962C8B-B14F-4D97-AF65-F5344CB8AC3E}">
        <p14:creationId xmlns:p14="http://schemas.microsoft.com/office/powerpoint/2010/main" val="1524124720"/>
      </p:ext>
    </p:extLst>
  </p:cSld>
  <p:clrMapOvr>
    <a:masterClrMapping/>
  </p:clrMapOvr>
  <p:transition advTm="471"/>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eaLnBrk="0" fontAlgn="base" hangingPunct="0"/>
            <a:r>
              <a:rPr lang="en-GB" sz="4400" i="1" dirty="0" smtClean="0">
                <a:solidFill>
                  <a:schemeClr val="tx2"/>
                </a:solidFill>
                <a:effectLst/>
                <a:latin typeface="+mj-lt"/>
                <a:ea typeface="+mj-ea"/>
                <a:cs typeface="+mj-cs"/>
              </a:rPr>
              <a:t>Descending Indexes</a:t>
            </a:r>
            <a:endParaRPr lang="en-GB" dirty="0"/>
          </a:p>
        </p:txBody>
      </p:sp>
      <p:sp>
        <p:nvSpPr>
          <p:cNvPr id="3" name="Content Placeholder 2"/>
          <p:cNvSpPr>
            <a:spLocks noGrp="1"/>
          </p:cNvSpPr>
          <p:nvPr>
            <p:ph idx="1"/>
          </p:nvPr>
        </p:nvSpPr>
        <p:spPr/>
        <p:txBody>
          <a:bodyPr>
            <a:normAutofit lnSpcReduction="10000"/>
          </a:bodyPr>
          <a:lstStyle/>
          <a:p>
            <a:r>
              <a:rPr lang="en-GB" dirty="0" smtClean="0"/>
              <a:t>They have gone again!</a:t>
            </a:r>
          </a:p>
          <a:p>
            <a:pPr lvl="1"/>
            <a:r>
              <a:rPr lang="en-GB" dirty="0" smtClean="0"/>
              <a:t>Originally, descending fields → descending columns in key indexes</a:t>
            </a:r>
          </a:p>
          <a:p>
            <a:pPr lvl="1"/>
            <a:r>
              <a:rPr lang="en-GB" dirty="0" smtClean="0"/>
              <a:t>PT8.14 ascending indexes due to bug in Oracle 8i</a:t>
            </a:r>
          </a:p>
          <a:p>
            <a:pPr lvl="1"/>
            <a:r>
              <a:rPr lang="en-GB" dirty="0" smtClean="0"/>
              <a:t>PT8.48 descending indexes reinstated.  First version not certified below </a:t>
            </a:r>
            <a:r>
              <a:rPr lang="en-GB" dirty="0" smtClean="0"/>
              <a:t>Oracle 9i</a:t>
            </a:r>
            <a:endParaRPr lang="en-GB" dirty="0" smtClean="0"/>
          </a:p>
          <a:p>
            <a:pPr lvl="1"/>
            <a:r>
              <a:rPr lang="en-GB" dirty="0" smtClean="0"/>
              <a:t>PT8.54 only ascending indexes built. Including user indexes.</a:t>
            </a: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6</a:t>
            </a:fld>
            <a:endParaRPr lang="en-US" altLang="en-US"/>
          </a:p>
        </p:txBody>
      </p:sp>
    </p:spTree>
    <p:extLst>
      <p:ext uri="{BB962C8B-B14F-4D97-AF65-F5344CB8AC3E}">
        <p14:creationId xmlns:p14="http://schemas.microsoft.com/office/powerpoint/2010/main" val="4148784671"/>
      </p:ext>
    </p:extLst>
  </p:cSld>
  <p:clrMapOvr>
    <a:masterClrMapping/>
  </p:clrMapOvr>
  <p:transition advTm="70198"/>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Partitioning prior to 8.54</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I have been partitioning PeopleSoft since PT7.54 and Oracle 8i</a:t>
            </a:r>
          </a:p>
          <a:p>
            <a:r>
              <a:rPr lang="en-GB" dirty="0" smtClean="0"/>
              <a:t>It does not invalidate your support</a:t>
            </a:r>
          </a:p>
          <a:p>
            <a:pPr lvl="1"/>
            <a:r>
              <a:rPr lang="en-GB" dirty="0" smtClean="0"/>
              <a:t>(not the same as E-Business Suite!)</a:t>
            </a:r>
          </a:p>
          <a:p>
            <a:r>
              <a:rPr lang="en-GB" dirty="0" smtClean="0"/>
              <a:t>I have created a utility to build partition DDL script</a:t>
            </a:r>
          </a:p>
          <a:p>
            <a:pPr lvl="1"/>
            <a:r>
              <a:rPr lang="en-GB" u="sng" dirty="0">
                <a:hlinkClick r:id="rId2"/>
              </a:rPr>
              <a:t>Managing Oracle Table Partitioning in PeopleSoft Applications with GFC_PSPART </a:t>
            </a:r>
            <a:r>
              <a:rPr lang="en-GB" u="sng" dirty="0" smtClean="0">
                <a:hlinkClick r:id="rId2"/>
              </a:rPr>
              <a:t>Package</a:t>
            </a:r>
            <a:endParaRPr lang="en-GB" u="sng" dirty="0" smtClean="0"/>
          </a:p>
          <a:p>
            <a:pPr lvl="2"/>
            <a:r>
              <a:rPr lang="en-GB" dirty="0">
                <a:hlinkClick r:id="rId2"/>
              </a:rPr>
              <a:t>http://</a:t>
            </a:r>
            <a:r>
              <a:rPr lang="en-GB" dirty="0" smtClean="0">
                <a:hlinkClick r:id="rId2"/>
              </a:rPr>
              <a:t>www.go-faster.co.uk/gfc_pspart.manual.pdf</a:t>
            </a:r>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60</a:t>
            </a:fld>
            <a:endParaRPr lang="en-US" altLang="en-US"/>
          </a:p>
        </p:txBody>
      </p:sp>
    </p:spTree>
    <p:extLst>
      <p:ext uri="{BB962C8B-B14F-4D97-AF65-F5344CB8AC3E}">
        <p14:creationId xmlns:p14="http://schemas.microsoft.com/office/powerpoint/2010/main" val="2552374887"/>
      </p:ext>
    </p:extLst>
  </p:cSld>
  <p:clrMapOvr>
    <a:masterClrMapping/>
  </p:clrMapOvr>
  <p:transition advTm="559"/>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Has Oracle shot my fox?</a:t>
            </a:r>
            <a:endParaRPr lang="en-GB" dirty="0"/>
          </a:p>
        </p:txBody>
      </p:sp>
      <p:sp>
        <p:nvSpPr>
          <p:cNvPr id="3" name="Content Placeholder 2"/>
          <p:cNvSpPr>
            <a:spLocks noGrp="1"/>
          </p:cNvSpPr>
          <p:nvPr>
            <p:ph idx="1"/>
          </p:nvPr>
        </p:nvSpPr>
        <p:spPr/>
        <p:txBody>
          <a:bodyPr/>
          <a:lstStyle/>
          <a:p>
            <a:r>
              <a:rPr lang="en-GB" dirty="0" smtClean="0"/>
              <a:t>Is my partitioning utility obsolete?</a:t>
            </a:r>
          </a:p>
          <a:p>
            <a:r>
              <a:rPr lang="en-GB" dirty="0" smtClean="0"/>
              <a:t>How do I retrofit existing partitioning in PeopleTools?</a:t>
            </a:r>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61</a:t>
            </a:fld>
            <a:endParaRPr lang="en-US" altLang="en-US"/>
          </a:p>
        </p:txBody>
      </p:sp>
    </p:spTree>
    <p:extLst>
      <p:ext uri="{BB962C8B-B14F-4D97-AF65-F5344CB8AC3E}">
        <p14:creationId xmlns:p14="http://schemas.microsoft.com/office/powerpoint/2010/main" val="2333798545"/>
      </p:ext>
    </p:extLst>
  </p:cSld>
  <p:clrMapOvr>
    <a:masterClrMapping/>
  </p:clrMapOvr>
  <p:transition advTm="12826"/>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1: Range Partitioning PSWORKLIST</a:t>
            </a:r>
          </a:p>
        </p:txBody>
      </p:sp>
      <p:sp>
        <p:nvSpPr>
          <p:cNvPr id="3" name="Content Placeholder 2"/>
          <p:cNvSpPr>
            <a:spLocks noGrp="1"/>
          </p:cNvSpPr>
          <p:nvPr>
            <p:ph idx="1"/>
          </p:nvPr>
        </p:nvSpPr>
        <p:spPr/>
        <p:txBody>
          <a:bodyPr/>
          <a:lstStyle/>
          <a:p>
            <a:r>
              <a:rPr lang="en-GB" dirty="0" smtClean="0"/>
              <a:t>Range Partition PSWORKLIST</a:t>
            </a:r>
          </a:p>
          <a:p>
            <a:pPr lvl="1"/>
            <a:r>
              <a:rPr lang="en-GB" dirty="0" smtClean="0"/>
              <a:t>On INSTSTATUS column</a:t>
            </a:r>
          </a:p>
          <a:p>
            <a:pPr lvl="2"/>
            <a:r>
              <a:rPr lang="en-GB" dirty="0" smtClean="0"/>
              <a:t>Partition on Statuses 0 and 1</a:t>
            </a:r>
          </a:p>
          <a:p>
            <a:pPr lvl="3"/>
            <a:r>
              <a:rPr lang="en-GB" dirty="0" smtClean="0"/>
              <a:t>Small – current active items</a:t>
            </a:r>
          </a:p>
          <a:p>
            <a:pPr lvl="2"/>
            <a:r>
              <a:rPr lang="en-GB" dirty="0" smtClean="0"/>
              <a:t>Partition on Statuses 2 and 3</a:t>
            </a:r>
          </a:p>
          <a:p>
            <a:pPr lvl="3"/>
            <a:r>
              <a:rPr lang="en-GB" dirty="0" smtClean="0"/>
              <a:t>Large – historical closed items</a:t>
            </a:r>
          </a:p>
          <a:p>
            <a:pPr lvl="1"/>
            <a:r>
              <a:rPr lang="en-GB" dirty="0" smtClean="0"/>
              <a:t>Application frequently uses</a:t>
            </a:r>
          </a:p>
          <a:p>
            <a:pPr marL="914400" lvl="2" indent="0">
              <a:buNone/>
            </a:pPr>
            <a:r>
              <a:rPr lang="en-GB" dirty="0" smtClean="0">
                <a:solidFill>
                  <a:srgbClr val="92D050"/>
                </a:solidFill>
                <a:latin typeface="Lucida Console" panose="020B0609040504020204" pitchFamily="49" charset="0"/>
              </a:rPr>
              <a:t>WHERE INSTSTATUS&lt;2</a:t>
            </a:r>
          </a:p>
          <a:p>
            <a:pPr lvl="1"/>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62</a:t>
            </a:fld>
            <a:endParaRPr lang="en-US" altLang="en-US"/>
          </a:p>
        </p:txBody>
      </p:sp>
      <p:graphicFrame>
        <p:nvGraphicFramePr>
          <p:cNvPr id="7" name="Table 6"/>
          <p:cNvGraphicFramePr>
            <a:graphicFrameLocks noGrp="1"/>
          </p:cNvGraphicFramePr>
          <p:nvPr>
            <p:extLst>
              <p:ext uri="{D42A27DB-BD31-4B8C-83A1-F6EECF244321}">
                <p14:modId xmlns:p14="http://schemas.microsoft.com/office/powerpoint/2010/main" val="1646231153"/>
              </p:ext>
            </p:extLst>
          </p:nvPr>
        </p:nvGraphicFramePr>
        <p:xfrm>
          <a:off x="5868144" y="2852936"/>
          <a:ext cx="2808312" cy="1854200"/>
        </p:xfrm>
        <a:graphic>
          <a:graphicData uri="http://schemas.openxmlformats.org/drawingml/2006/table">
            <a:tbl>
              <a:tblPr firstRow="1" firstCol="1" bandRow="1">
                <a:tableStyleId>{7E9639D4-E3E2-4D34-9284-5A2195B3D0D7}</a:tableStyleId>
              </a:tblPr>
              <a:tblGrid>
                <a:gridCol w="1404156"/>
                <a:gridCol w="1404156"/>
              </a:tblGrid>
              <a:tr h="370840">
                <a:tc>
                  <a:txBody>
                    <a:bodyPr/>
                    <a:lstStyle/>
                    <a:p>
                      <a:pPr>
                        <a:lnSpc>
                          <a:spcPct val="115000"/>
                        </a:lnSpc>
                        <a:spcAft>
                          <a:spcPts val="0"/>
                        </a:spcAft>
                      </a:pPr>
                      <a:r>
                        <a:rPr lang="en-GB" sz="1600" dirty="0">
                          <a:effectLst/>
                        </a:rPr>
                        <a:t>INSTSTATUS</a:t>
                      </a:r>
                      <a:endParaRPr lang="en-GB" sz="1600"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600" dirty="0">
                          <a:effectLst/>
                        </a:rPr>
                        <a:t>Description</a:t>
                      </a:r>
                      <a:endParaRPr lang="en-GB" sz="1600" dirty="0">
                        <a:solidFill>
                          <a:srgbClr val="000000"/>
                        </a:solidFill>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en-GB" sz="1600" dirty="0">
                          <a:effectLst/>
                        </a:rPr>
                        <a:t>0</a:t>
                      </a:r>
                      <a:endParaRPr lang="en-GB" sz="1600"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600">
                          <a:effectLst/>
                        </a:rPr>
                        <a:t>Available</a:t>
                      </a:r>
                      <a:endParaRPr lang="en-GB" sz="1600">
                        <a:solidFill>
                          <a:srgbClr val="000000"/>
                        </a:solidFill>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en-GB" sz="1600" dirty="0">
                          <a:effectLst/>
                        </a:rPr>
                        <a:t>1</a:t>
                      </a:r>
                      <a:endParaRPr lang="en-GB" sz="1600"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600" dirty="0">
                          <a:effectLst/>
                        </a:rPr>
                        <a:t>Selected</a:t>
                      </a:r>
                      <a:endParaRPr lang="en-GB" sz="1600" dirty="0">
                        <a:solidFill>
                          <a:srgbClr val="000000"/>
                        </a:solidFill>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en-GB" sz="1600" dirty="0">
                          <a:effectLst/>
                        </a:rPr>
                        <a:t>2</a:t>
                      </a:r>
                      <a:endParaRPr lang="en-GB" sz="1600"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600" dirty="0">
                          <a:effectLst/>
                        </a:rPr>
                        <a:t>Worked</a:t>
                      </a:r>
                      <a:endParaRPr lang="en-GB" sz="1600" dirty="0">
                        <a:solidFill>
                          <a:srgbClr val="000000"/>
                        </a:solidFill>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en-GB" sz="1600" dirty="0">
                          <a:effectLst/>
                        </a:rPr>
                        <a:t>3</a:t>
                      </a:r>
                      <a:endParaRPr lang="en-GB" sz="1600"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600" dirty="0">
                          <a:effectLst/>
                        </a:rPr>
                        <a:t>Cancelled</a:t>
                      </a:r>
                      <a:endParaRPr lang="en-GB" sz="16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332733729"/>
      </p:ext>
    </p:extLst>
  </p:cSld>
  <p:clrMapOvr>
    <a:masterClrMapping/>
  </p:clrMapOvr>
  <p:transition advTm="62424"/>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Partitioning Utility Component</a:t>
            </a:r>
            <a:endParaRPr lang="en-GB" dirty="0"/>
          </a:p>
        </p:txBody>
      </p:sp>
      <p:sp>
        <p:nvSpPr>
          <p:cNvPr id="3" name="Content Placeholder 2"/>
          <p:cNvSpPr>
            <a:spLocks noGrp="1"/>
          </p:cNvSpPr>
          <p:nvPr>
            <p:ph idx="1"/>
          </p:nvPr>
        </p:nvSpPr>
        <p:spPr/>
        <p:txBody>
          <a:bodyPr/>
          <a:lstStyle/>
          <a:p>
            <a:r>
              <a:rPr lang="en-GB" sz="2800" dirty="0" err="1"/>
              <a:t>PeopleTools</a:t>
            </a:r>
            <a:r>
              <a:rPr lang="en-GB" sz="2800" dirty="0" err="1" smtClean="0"/>
              <a:t>►Utilities</a:t>
            </a:r>
            <a:r>
              <a:rPr lang="en-GB" sz="2800" dirty="0"/>
              <a:t> </a:t>
            </a:r>
            <a:r>
              <a:rPr lang="en-GB" sz="2800" dirty="0" smtClean="0"/>
              <a:t>►Partitioning Utility</a:t>
            </a:r>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63</a:t>
            </a:fld>
            <a:endParaRPr lang="en-US" altLang="en-US"/>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13254" r="22993" b="24224"/>
          <a:stretch/>
        </p:blipFill>
        <p:spPr bwMode="auto">
          <a:xfrm>
            <a:off x="1115615" y="2582682"/>
            <a:ext cx="7509247" cy="3798646"/>
          </a:xfrm>
          <a:prstGeom prst="rect">
            <a:avLst/>
          </a:prstGeom>
          <a:ln>
            <a:noFill/>
          </a:ln>
          <a:extLst>
            <a:ext uri="{53640926-AAD7-44D8-BBD7-CCE9431645EC}">
              <a14:shadowObscured xmlns:a14="http://schemas.microsoft.com/office/drawing/2010/main"/>
            </a:ext>
          </a:extLst>
        </p:spPr>
      </p:pic>
      <p:sp>
        <p:nvSpPr>
          <p:cNvPr id="8" name="AutoShape 4"/>
          <p:cNvSpPr>
            <a:spLocks noChangeArrowheads="1"/>
          </p:cNvSpPr>
          <p:nvPr/>
        </p:nvSpPr>
        <p:spPr bwMode="auto">
          <a:xfrm>
            <a:off x="7452320" y="5445224"/>
            <a:ext cx="1008112" cy="936104"/>
          </a:xfrm>
          <a:prstGeom prst="flowChartAlternateProcess">
            <a:avLst/>
          </a:prstGeom>
          <a:noFill/>
          <a:ln w="381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
        <p:nvSpPr>
          <p:cNvPr id="10" name="AutoShape 4"/>
          <p:cNvSpPr>
            <a:spLocks noChangeArrowheads="1"/>
          </p:cNvSpPr>
          <p:nvPr/>
        </p:nvSpPr>
        <p:spPr bwMode="auto">
          <a:xfrm>
            <a:off x="2195736" y="3933056"/>
            <a:ext cx="1008112" cy="548949"/>
          </a:xfrm>
          <a:prstGeom prst="flowChartAlternateProcess">
            <a:avLst/>
          </a:prstGeom>
          <a:noFill/>
          <a:ln w="381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Tree>
    <p:custDataLst>
      <p:tags r:id="rId1"/>
    </p:custDataLst>
    <p:extLst>
      <p:ext uri="{BB962C8B-B14F-4D97-AF65-F5344CB8AC3E}">
        <p14:creationId xmlns:p14="http://schemas.microsoft.com/office/powerpoint/2010/main" val="3535994871"/>
      </p:ext>
    </p:extLst>
  </p:cSld>
  <p:clrMapOvr>
    <a:masterClrMapping/>
  </p:clrMapOvr>
  <p:transition advTm="3041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Partitioning Utility Component</a:t>
            </a:r>
          </a:p>
        </p:txBody>
      </p:sp>
      <p:sp>
        <p:nvSpPr>
          <p:cNvPr id="3" name="Content Placeholder 2"/>
          <p:cNvSpPr>
            <a:spLocks noGrp="1"/>
          </p:cNvSpPr>
          <p:nvPr>
            <p:ph idx="1"/>
          </p:nvPr>
        </p:nvSpPr>
        <p:spPr/>
        <p:txBody>
          <a:bodyPr/>
          <a:lstStyle/>
          <a:p>
            <a:r>
              <a:rPr lang="en-GB" dirty="0" smtClean="0"/>
              <a:t>Can only specify key columns as partition key columns.</a:t>
            </a:r>
          </a:p>
          <a:p>
            <a:pPr lvl="1"/>
            <a:r>
              <a:rPr lang="en-GB" dirty="0" smtClean="0"/>
              <a:t>Can customise PPMU_RECKEYS_VW</a:t>
            </a:r>
          </a:p>
          <a:p>
            <a:pPr marL="0" indent="0">
              <a:buNone/>
            </a:pPr>
            <a:r>
              <a:rPr lang="en-GB" sz="1800" dirty="0">
                <a:latin typeface="Lucida Console" panose="020B0609040504020204" pitchFamily="49" charset="0"/>
              </a:rPr>
              <a:t>SELECT A.RECNAME </a:t>
            </a:r>
          </a:p>
          <a:p>
            <a:pPr marL="0" indent="0">
              <a:buNone/>
            </a:pPr>
            <a:r>
              <a:rPr lang="en-GB" sz="1800" dirty="0">
                <a:latin typeface="Lucida Console" panose="020B0609040504020204" pitchFamily="49" charset="0"/>
              </a:rPr>
              <a:t> ,A.FIELDNAME </a:t>
            </a:r>
          </a:p>
          <a:p>
            <a:pPr marL="0" indent="0">
              <a:buNone/>
            </a:pPr>
            <a:r>
              <a:rPr lang="en-GB" sz="1800" dirty="0">
                <a:latin typeface="Lucida Console" panose="020B0609040504020204" pitchFamily="49" charset="0"/>
              </a:rPr>
              <a:t>  FROM PSRECFIELDALL A /* WHERE %</a:t>
            </a:r>
            <a:r>
              <a:rPr lang="en-GB" sz="1800" dirty="0" err="1">
                <a:latin typeface="Lucida Console" panose="020B0609040504020204" pitchFamily="49" charset="0"/>
              </a:rPr>
              <a:t>DecMult</a:t>
            </a:r>
            <a:r>
              <a:rPr lang="en-GB" sz="1800" dirty="0">
                <a:latin typeface="Lucida Console" panose="020B0609040504020204" pitchFamily="49" charset="0"/>
              </a:rPr>
              <a:t>(%Round(%DECDIV(A.USEEDIT,2),0 ) , 2) &lt;&gt; A.USEEDIT*/ </a:t>
            </a:r>
          </a:p>
          <a:p>
            <a:pPr marL="0" indent="0">
              <a:buNone/>
            </a:pPr>
            <a:r>
              <a:rPr lang="en-GB" sz="1800" dirty="0">
                <a:latin typeface="Lucida Console" panose="020B0609040504020204" pitchFamily="49" charset="0"/>
              </a:rPr>
              <a:t>  , PSDBFIELD B </a:t>
            </a:r>
          </a:p>
          <a:p>
            <a:pPr marL="0" indent="0">
              <a:buNone/>
            </a:pPr>
            <a:r>
              <a:rPr lang="en-GB" sz="1800" dirty="0">
                <a:latin typeface="Lucida Console" panose="020B0609040504020204" pitchFamily="49" charset="0"/>
              </a:rPr>
              <a:t> WHERE A.FIELDNAME = B.FIELDNAME </a:t>
            </a:r>
          </a:p>
          <a:p>
            <a:pPr marL="0" indent="0">
              <a:buNone/>
            </a:pPr>
            <a:r>
              <a:rPr lang="en-GB" sz="1800" dirty="0">
                <a:latin typeface="Lucida Console" panose="020B0609040504020204" pitchFamily="49" charset="0"/>
              </a:rPr>
              <a:t>   AND B.FIELDTYPE IN(0,2,3,4,5,6)</a:t>
            </a:r>
          </a:p>
          <a:p>
            <a:pPr lvl="1"/>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64</a:t>
            </a:fld>
            <a:endParaRPr lang="en-US" altLang="en-US"/>
          </a:p>
        </p:txBody>
      </p:sp>
    </p:spTree>
    <p:extLst>
      <p:ext uri="{BB962C8B-B14F-4D97-AF65-F5344CB8AC3E}">
        <p14:creationId xmlns:p14="http://schemas.microsoft.com/office/powerpoint/2010/main" val="1644804313"/>
      </p:ext>
    </p:extLst>
  </p:cSld>
  <p:clrMapOvr>
    <a:masterClrMapping/>
  </p:clrMapOvr>
  <p:transition advTm="5076"/>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Partitioning Utility Component</a:t>
            </a: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65</a:t>
            </a:fld>
            <a:endParaRPr lang="en-US" altLang="en-US"/>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2411760" y="1821813"/>
            <a:ext cx="5966977" cy="4353836"/>
          </a:xfrm>
          <a:prstGeom prst="rect">
            <a:avLst/>
          </a:prstGeom>
          <a:ln>
            <a:noFill/>
          </a:ln>
          <a:extLst>
            <a:ext uri="{53640926-AAD7-44D8-BBD7-CCE9431645EC}">
              <a14:shadowObscured xmlns:a14="http://schemas.microsoft.com/office/drawing/2010/main"/>
            </a:ext>
          </a:extLst>
        </p:spPr>
      </p:pic>
      <p:sp>
        <p:nvSpPr>
          <p:cNvPr id="8" name="AutoShape 4"/>
          <p:cNvSpPr>
            <a:spLocks noChangeArrowheads="1"/>
          </p:cNvSpPr>
          <p:nvPr/>
        </p:nvSpPr>
        <p:spPr bwMode="auto">
          <a:xfrm>
            <a:off x="2771800" y="3501008"/>
            <a:ext cx="5256584" cy="576064"/>
          </a:xfrm>
          <a:prstGeom prst="flowChartAlternateProcess">
            <a:avLst/>
          </a:prstGeom>
          <a:noFill/>
          <a:ln w="381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
        <p:nvSpPr>
          <p:cNvPr id="9" name="AutoShape 4"/>
          <p:cNvSpPr>
            <a:spLocks noChangeArrowheads="1"/>
          </p:cNvSpPr>
          <p:nvPr/>
        </p:nvSpPr>
        <p:spPr bwMode="auto">
          <a:xfrm>
            <a:off x="2771800" y="4077072"/>
            <a:ext cx="4536504" cy="648072"/>
          </a:xfrm>
          <a:prstGeom prst="flowChartAlternateProcess">
            <a:avLst/>
          </a:prstGeom>
          <a:noFill/>
          <a:ln w="381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Tree>
    <p:custDataLst>
      <p:tags r:id="rId1"/>
    </p:custDataLst>
    <p:extLst>
      <p:ext uri="{BB962C8B-B14F-4D97-AF65-F5344CB8AC3E}">
        <p14:creationId xmlns:p14="http://schemas.microsoft.com/office/powerpoint/2010/main" val="865589095"/>
      </p:ext>
    </p:extLst>
  </p:cSld>
  <p:clrMapOvr>
    <a:masterClrMapping/>
  </p:clrMapOvr>
  <p:transition advTm="991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Partitioning Utility Component</a:t>
            </a:r>
          </a:p>
        </p:txBody>
      </p:sp>
      <p:sp>
        <p:nvSpPr>
          <p:cNvPr id="7" name="Content Placeholder 6"/>
          <p:cNvSpPr>
            <a:spLocks noGrp="1"/>
          </p:cNvSpPr>
          <p:nvPr>
            <p:ph idx="1"/>
          </p:nvPr>
        </p:nvSpPr>
        <p:spPr/>
        <p:txBody>
          <a:bodyPr>
            <a:normAutofit fontScale="92500" lnSpcReduction="20000"/>
          </a:bodyPr>
          <a:lstStyle/>
          <a:p>
            <a:r>
              <a:rPr lang="en-GB" dirty="0" smtClean="0"/>
              <a:t>Tablespace name not mandatory</a:t>
            </a:r>
          </a:p>
          <a:p>
            <a:pPr lvl="1"/>
            <a:r>
              <a:rPr lang="en-GB" dirty="0" smtClean="0"/>
              <a:t>but TABLESPACE keyword present.</a:t>
            </a:r>
          </a:p>
          <a:p>
            <a:r>
              <a:rPr lang="en-GB" dirty="0" smtClean="0"/>
              <a:t>MAXVALUE partition added automatically.</a:t>
            </a:r>
          </a:p>
          <a:p>
            <a:pPr marL="342900" lvl="1" indent="-342900">
              <a:buFontTx/>
              <a:buChar char="•"/>
            </a:pPr>
            <a:r>
              <a:rPr lang="en-GB" sz="3200" dirty="0"/>
              <a:t>Fixed 20% free </a:t>
            </a:r>
            <a:r>
              <a:rPr lang="en-GB" sz="3200" dirty="0" smtClean="0"/>
              <a:t>space specified</a:t>
            </a:r>
          </a:p>
          <a:p>
            <a:r>
              <a:rPr lang="en-GB" dirty="0"/>
              <a:t>Row Movement always </a:t>
            </a:r>
            <a:r>
              <a:rPr lang="en-GB" dirty="0" smtClean="0"/>
              <a:t>enabled</a:t>
            </a:r>
            <a:endParaRPr lang="en-GB" dirty="0"/>
          </a:p>
          <a:p>
            <a:r>
              <a:rPr lang="en-GB" dirty="0" smtClean="0"/>
              <a:t>Cannot control</a:t>
            </a:r>
          </a:p>
          <a:p>
            <a:pPr lvl="1"/>
            <a:r>
              <a:rPr lang="en-GB" dirty="0" smtClean="0"/>
              <a:t>Name of MAXVALUE partition</a:t>
            </a:r>
          </a:p>
          <a:p>
            <a:pPr lvl="1"/>
            <a:r>
              <a:rPr lang="en-GB" dirty="0" smtClean="0"/>
              <a:t>Tablespace of </a:t>
            </a:r>
            <a:r>
              <a:rPr lang="en-GB" dirty="0"/>
              <a:t>MAXVALUE </a:t>
            </a:r>
            <a:r>
              <a:rPr lang="en-GB" dirty="0" smtClean="0"/>
              <a:t>partition</a:t>
            </a:r>
          </a:p>
          <a:p>
            <a:pPr lvl="1"/>
            <a:r>
              <a:rPr lang="en-GB" dirty="0" smtClean="0"/>
              <a:t>Physical attributes of any partition – </a:t>
            </a:r>
            <a:r>
              <a:rPr lang="en-GB" dirty="0" err="1" smtClean="0"/>
              <a:t>eg</a:t>
            </a:r>
            <a:r>
              <a:rPr lang="en-GB" dirty="0" smtClean="0"/>
              <a:t> PCTFREE</a:t>
            </a:r>
          </a:p>
        </p:txBody>
      </p:sp>
      <p:sp>
        <p:nvSpPr>
          <p:cNvPr id="3" name="Date Placeholder 2"/>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4" name="Footer Placeholder 3"/>
          <p:cNvSpPr>
            <a:spLocks noGrp="1"/>
          </p:cNvSpPr>
          <p:nvPr>
            <p:ph type="ftr" sz="quarter" idx="11"/>
          </p:nvPr>
        </p:nvSpPr>
        <p:spPr/>
        <p:txBody>
          <a:bodyPr/>
          <a:lstStyle/>
          <a:p>
            <a:pPr>
              <a:defRPr/>
            </a:pPr>
            <a:r>
              <a:rPr lang="en-US" altLang="en-US" smtClean="0"/>
              <a:t>©2015 www.go-faster.co.uk </a:t>
            </a:r>
            <a:endParaRPr lang="en-US" altLang="en-US"/>
          </a:p>
        </p:txBody>
      </p:sp>
      <p:sp>
        <p:nvSpPr>
          <p:cNvPr id="5" name="Slide Number Placeholder 4"/>
          <p:cNvSpPr>
            <a:spLocks noGrp="1"/>
          </p:cNvSpPr>
          <p:nvPr>
            <p:ph type="sldNum" sz="quarter" idx="12"/>
          </p:nvPr>
        </p:nvSpPr>
        <p:spPr/>
        <p:txBody>
          <a:bodyPr/>
          <a:lstStyle/>
          <a:p>
            <a:pPr>
              <a:defRPr/>
            </a:pPr>
            <a:fld id="{0ABB8CA7-3E8D-4BE9-9B49-AB4DE32F69E3}" type="slidenum">
              <a:rPr lang="en-US" altLang="en-US" smtClean="0"/>
              <a:pPr>
                <a:defRPr/>
              </a:pPr>
              <a:t>66</a:t>
            </a:fld>
            <a:endParaRPr lang="en-US" altLang="en-US"/>
          </a:p>
        </p:txBody>
      </p:sp>
    </p:spTree>
    <p:extLst>
      <p:ext uri="{BB962C8B-B14F-4D97-AF65-F5344CB8AC3E}">
        <p14:creationId xmlns:p14="http://schemas.microsoft.com/office/powerpoint/2010/main" val="3211576299"/>
      </p:ext>
    </p:extLst>
  </p:cSld>
  <p:clrMapOvr>
    <a:masterClrMapping/>
  </p:clrMapOvr>
  <p:transition advTm="5189"/>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Partition DDL in Application Designer</a:t>
            </a:r>
            <a:endParaRPr lang="en-GB" dirty="0"/>
          </a:p>
        </p:txBody>
      </p:sp>
      <p:sp>
        <p:nvSpPr>
          <p:cNvPr id="3" name="Content Placeholder 2"/>
          <p:cNvSpPr>
            <a:spLocks noGrp="1"/>
          </p:cNvSpPr>
          <p:nvPr>
            <p:ph sz="half" idx="1"/>
          </p:nvPr>
        </p:nvSpPr>
        <p:spPr>
          <a:xfrm>
            <a:off x="685800" y="2057400"/>
            <a:ext cx="7198568" cy="1731640"/>
          </a:xfrm>
        </p:spPr>
        <p:txBody>
          <a:bodyPr/>
          <a:lstStyle/>
          <a:p>
            <a:r>
              <a:rPr lang="en-GB" dirty="0" smtClean="0"/>
              <a:t>Tools</a:t>
            </a:r>
            <a:r>
              <a:rPr lang="en-GB" dirty="0"/>
              <a:t> ► </a:t>
            </a:r>
            <a:r>
              <a:rPr lang="en-GB" dirty="0" smtClean="0"/>
              <a:t>Data Administration</a:t>
            </a:r>
            <a:r>
              <a:rPr lang="en-GB" dirty="0"/>
              <a:t> ► </a:t>
            </a:r>
            <a:r>
              <a:rPr lang="en-GB" dirty="0" smtClean="0"/>
              <a:t>Partitioning</a:t>
            </a:r>
          </a:p>
          <a:p>
            <a:r>
              <a:rPr lang="en-GB" dirty="0" smtClean="0"/>
              <a:t>Local index DDL not valid</a:t>
            </a:r>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67</a:t>
            </a:fld>
            <a:endParaRPr lang="en-US" altLang="en-US"/>
          </a:p>
        </p:txBody>
      </p:sp>
      <p:pic>
        <p:nvPicPr>
          <p:cNvPr id="7" name="Picture 6"/>
          <p:cNvPicPr>
            <a:picLocks noChangeAspect="1"/>
          </p:cNvPicPr>
          <p:nvPr/>
        </p:nvPicPr>
        <p:blipFill rotWithShape="1">
          <a:blip r:embed="rId2"/>
          <a:srcRect r="-1237" b="33293"/>
          <a:stretch/>
        </p:blipFill>
        <p:spPr>
          <a:xfrm>
            <a:off x="1547664" y="3140969"/>
            <a:ext cx="7057429" cy="3162370"/>
          </a:xfrm>
          <a:prstGeom prst="rect">
            <a:avLst/>
          </a:prstGeom>
        </p:spPr>
      </p:pic>
    </p:spTree>
    <p:extLst>
      <p:ext uri="{BB962C8B-B14F-4D97-AF65-F5344CB8AC3E}">
        <p14:creationId xmlns:p14="http://schemas.microsoft.com/office/powerpoint/2010/main" val="1516256484"/>
      </p:ext>
    </p:extLst>
  </p:cSld>
  <p:clrMapOvr>
    <a:masterClrMapping/>
  </p:clrMapOvr>
  <p:transition advTm="15259"/>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DDL Script problems</a:t>
            </a:r>
            <a:endParaRPr lang="en-GB" dirty="0"/>
          </a:p>
        </p:txBody>
      </p:sp>
      <p:sp>
        <p:nvSpPr>
          <p:cNvPr id="11" name="Content Placeholder 10"/>
          <p:cNvSpPr>
            <a:spLocks noGrp="1"/>
          </p:cNvSpPr>
          <p:nvPr>
            <p:ph idx="1"/>
          </p:nvPr>
        </p:nvSpPr>
        <p:spPr/>
        <p:txBody>
          <a:bodyPr>
            <a:noAutofit/>
          </a:bodyPr>
          <a:lstStyle/>
          <a:p>
            <a:pPr marL="0" indent="0">
              <a:buNone/>
            </a:pPr>
            <a:endParaRPr lang="en-GB" sz="1400" dirty="0" smtClean="0">
              <a:solidFill>
                <a:srgbClr val="92D050"/>
              </a:solidFill>
              <a:latin typeface="Lucida Console" panose="020B0609040504020204" pitchFamily="49" charset="0"/>
            </a:endParaRPr>
          </a:p>
          <a:p>
            <a:pPr marL="0" indent="0">
              <a:buNone/>
            </a:pPr>
            <a:r>
              <a:rPr lang="en-GB" sz="1400" dirty="0" smtClean="0">
                <a:solidFill>
                  <a:srgbClr val="92D050"/>
                </a:solidFill>
                <a:latin typeface="Lucida Console" panose="020B0609040504020204" pitchFamily="49" charset="0"/>
              </a:rPr>
              <a:t>CREATE   </a:t>
            </a:r>
            <a:r>
              <a:rPr lang="en-GB" sz="1400" dirty="0">
                <a:solidFill>
                  <a:srgbClr val="92D050"/>
                </a:solidFill>
                <a:latin typeface="Lucida Console" panose="020B0609040504020204" pitchFamily="49" charset="0"/>
              </a:rPr>
              <a:t>INDEX PSBPSWORKLIST ON PSWORKLIST (OPRID,</a:t>
            </a:r>
          </a:p>
          <a:p>
            <a:pPr marL="0" indent="0">
              <a:buNone/>
            </a:pPr>
            <a:r>
              <a:rPr lang="en-GB" sz="1400" dirty="0">
                <a:solidFill>
                  <a:srgbClr val="92D050"/>
                </a:solidFill>
                <a:latin typeface="Lucida Console" panose="020B0609040504020204" pitchFamily="49" charset="0"/>
              </a:rPr>
              <a:t>   INSTSTATUS) </a:t>
            </a:r>
          </a:p>
          <a:p>
            <a:pPr marL="0" indent="0">
              <a:buNone/>
            </a:pPr>
            <a:r>
              <a:rPr lang="en-GB" sz="1400" dirty="0">
                <a:solidFill>
                  <a:srgbClr val="92D050"/>
                </a:solidFill>
                <a:latin typeface="Lucida Console" panose="020B0609040504020204" pitchFamily="49" charset="0"/>
              </a:rPr>
              <a:t>  PCTFREE 10 INITRANS 2 MAXTRANS 255 COMPUTE STATISTICS </a:t>
            </a:r>
          </a:p>
          <a:p>
            <a:pPr marL="0" indent="0">
              <a:buNone/>
            </a:pPr>
            <a:r>
              <a:rPr lang="en-GB" sz="1400" dirty="0">
                <a:solidFill>
                  <a:srgbClr val="92D050"/>
                </a:solidFill>
                <a:latin typeface="Lucida Console" panose="020B0609040504020204" pitchFamily="49" charset="0"/>
              </a:rPr>
              <a:t>  STORAGE(INITIAL 40960 NEXT 106496 MINEXTENTS 1 MAXEXTENTS 2147483645</a:t>
            </a:r>
          </a:p>
          <a:p>
            <a:pPr marL="0" indent="0">
              <a:buNone/>
            </a:pPr>
            <a:r>
              <a:rPr lang="en-GB" sz="1400" dirty="0">
                <a:solidFill>
                  <a:srgbClr val="92D050"/>
                </a:solidFill>
                <a:latin typeface="Lucida Console" panose="020B0609040504020204" pitchFamily="49" charset="0"/>
              </a:rPr>
              <a:t>  PCTINCREASE 0 FREELISTS 1 FREELIST GROUPS 1</a:t>
            </a:r>
          </a:p>
          <a:p>
            <a:pPr marL="0" indent="0">
              <a:buNone/>
            </a:pPr>
            <a:r>
              <a:rPr lang="en-GB" sz="1400" dirty="0">
                <a:solidFill>
                  <a:srgbClr val="92D050"/>
                </a:solidFill>
                <a:latin typeface="Lucida Console" panose="020B0609040504020204" pitchFamily="49" charset="0"/>
              </a:rPr>
              <a:t>  BUFFER_POOL DEFAULT FLASH_CACHE DEFAULT CELL_FLASH_CACHE DEFAULT)</a:t>
            </a:r>
          </a:p>
          <a:p>
            <a:pPr marL="0" indent="0">
              <a:buNone/>
            </a:pPr>
            <a:r>
              <a:rPr lang="en-GB" sz="1400" dirty="0">
                <a:solidFill>
                  <a:srgbClr val="92D050"/>
                </a:solidFill>
                <a:latin typeface="Lucida Console" panose="020B0609040504020204" pitchFamily="49" charset="0"/>
              </a:rPr>
              <a:t>  TABLESPACE "PSINDEX"</a:t>
            </a:r>
          </a:p>
          <a:p>
            <a:pPr marL="0" indent="0">
              <a:buNone/>
            </a:pPr>
            <a:r>
              <a:rPr lang="en-GB" sz="1400" dirty="0">
                <a:solidFill>
                  <a:srgbClr val="92D050"/>
                </a:solidFill>
                <a:latin typeface="Lucida Console" panose="020B0609040504020204" pitchFamily="49" charset="0"/>
              </a:rPr>
              <a:t>/</a:t>
            </a:r>
          </a:p>
          <a:p>
            <a:pPr marL="0" indent="0">
              <a:buNone/>
            </a:pPr>
            <a:r>
              <a:rPr lang="en-GB" sz="1400" dirty="0">
                <a:solidFill>
                  <a:srgbClr val="92D050"/>
                </a:solidFill>
                <a:latin typeface="Lucida Console" panose="020B0609040504020204" pitchFamily="49" charset="0"/>
              </a:rPr>
              <a:t>ALTER INDEX PSBPSWORKLIST NOPARALLEL LOGGING</a:t>
            </a:r>
          </a:p>
          <a:p>
            <a:pPr marL="0" indent="0">
              <a:buNone/>
            </a:pPr>
            <a:r>
              <a:rPr lang="en-GB" sz="1400" dirty="0">
                <a:solidFill>
                  <a:srgbClr val="92D050"/>
                </a:solidFill>
                <a:latin typeface="Lucida Console" panose="020B0609040504020204" pitchFamily="49" charset="0"/>
              </a:rPr>
              <a:t>/</a:t>
            </a:r>
          </a:p>
          <a:p>
            <a:pPr marL="0" indent="0">
              <a:buNone/>
            </a:pPr>
            <a:r>
              <a:rPr lang="en-GB" sz="1400" b="1" dirty="0">
                <a:solidFill>
                  <a:srgbClr val="92D050"/>
                </a:solidFill>
                <a:latin typeface="Lucida Console" panose="020B0609040504020204" pitchFamily="49" charset="0"/>
              </a:rPr>
              <a:t>CREATE INDEX PSBWORKLIST ON PSWORKLIST</a:t>
            </a:r>
          </a:p>
          <a:p>
            <a:pPr marL="0" indent="0">
              <a:buNone/>
            </a:pPr>
            <a:r>
              <a:rPr lang="en-GB" sz="1400" b="1" dirty="0">
                <a:solidFill>
                  <a:srgbClr val="92D050"/>
                </a:solidFill>
                <a:latin typeface="Lucida Console" panose="020B0609040504020204" pitchFamily="49" charset="0"/>
              </a:rPr>
              <a:t>  ('')  LOCAL TABLESPACE PTTBL</a:t>
            </a:r>
          </a:p>
          <a:p>
            <a:pPr marL="0" indent="0">
              <a:buNone/>
            </a:pPr>
            <a:r>
              <a:rPr lang="en-GB" sz="1400" dirty="0" smtClean="0">
                <a:solidFill>
                  <a:srgbClr val="92D050"/>
                </a:solidFill>
                <a:latin typeface="Lucida Console" panose="020B0609040504020204" pitchFamily="49" charset="0"/>
              </a:rPr>
              <a:t>/</a:t>
            </a:r>
            <a:endParaRPr lang="en-GB" sz="2400" dirty="0">
              <a:solidFill>
                <a:srgbClr val="92D050"/>
              </a:solidFill>
              <a:latin typeface="Lucida Console" panose="020B0609040504020204" pitchFamily="49" charset="0"/>
            </a:endParaRPr>
          </a:p>
        </p:txBody>
      </p:sp>
      <p:sp>
        <p:nvSpPr>
          <p:cNvPr id="5" name="Date Placeholder 4"/>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6" name="Footer Placeholder 5"/>
          <p:cNvSpPr>
            <a:spLocks noGrp="1"/>
          </p:cNvSpPr>
          <p:nvPr>
            <p:ph type="ftr" sz="quarter" idx="11"/>
          </p:nvPr>
        </p:nvSpPr>
        <p:spPr/>
        <p:txBody>
          <a:bodyPr/>
          <a:lstStyle/>
          <a:p>
            <a:pPr>
              <a:defRPr/>
            </a:pPr>
            <a:r>
              <a:rPr lang="en-US" altLang="en-US" smtClean="0"/>
              <a:t>©2015 www.go-faster.co.uk </a:t>
            </a:r>
            <a:endParaRPr lang="en-US" altLang="en-US"/>
          </a:p>
        </p:txBody>
      </p:sp>
      <p:sp>
        <p:nvSpPr>
          <p:cNvPr id="7" name="Slide Number Placeholder 6"/>
          <p:cNvSpPr>
            <a:spLocks noGrp="1"/>
          </p:cNvSpPr>
          <p:nvPr>
            <p:ph type="sldNum" sz="quarter" idx="12"/>
          </p:nvPr>
        </p:nvSpPr>
        <p:spPr/>
        <p:txBody>
          <a:bodyPr/>
          <a:lstStyle/>
          <a:p>
            <a:pPr>
              <a:defRPr/>
            </a:pPr>
            <a:fld id="{5E1F9E8A-B199-4EF4-8E6E-65D7B5BC9E0F}" type="slidenum">
              <a:rPr lang="en-US" altLang="en-US" smtClean="0"/>
              <a:pPr>
                <a:defRPr/>
              </a:pPr>
              <a:t>68</a:t>
            </a:fld>
            <a:endParaRPr lang="en-US" altLang="en-US"/>
          </a:p>
        </p:txBody>
      </p:sp>
      <p:sp>
        <p:nvSpPr>
          <p:cNvPr id="12" name="AutoShape 4"/>
          <p:cNvSpPr>
            <a:spLocks noChangeArrowheads="1"/>
          </p:cNvSpPr>
          <p:nvPr/>
        </p:nvSpPr>
        <p:spPr bwMode="auto">
          <a:xfrm>
            <a:off x="755576" y="2348880"/>
            <a:ext cx="7488832" cy="1800200"/>
          </a:xfrm>
          <a:prstGeom prst="flowChartAlternateProcess">
            <a:avLst/>
          </a:prstGeom>
          <a:noFill/>
          <a:ln w="38100" algn="ctr">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
        <p:nvSpPr>
          <p:cNvPr id="13" name="AutoShape 4"/>
          <p:cNvSpPr>
            <a:spLocks noChangeArrowheads="1"/>
          </p:cNvSpPr>
          <p:nvPr/>
        </p:nvSpPr>
        <p:spPr bwMode="auto">
          <a:xfrm>
            <a:off x="743922" y="4869160"/>
            <a:ext cx="4116110" cy="576064"/>
          </a:xfrm>
          <a:prstGeom prst="flowChartAlternateProcess">
            <a:avLst/>
          </a:prstGeom>
          <a:noFill/>
          <a:ln w="38100" algn="ctr">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Tree>
    <p:custDataLst>
      <p:tags r:id="rId1"/>
    </p:custDataLst>
    <p:extLst>
      <p:ext uri="{BB962C8B-B14F-4D97-AF65-F5344CB8AC3E}">
        <p14:creationId xmlns:p14="http://schemas.microsoft.com/office/powerpoint/2010/main" val="36077118"/>
      </p:ext>
    </p:extLst>
  </p:cSld>
  <p:clrMapOvr>
    <a:masterClrMapping/>
  </p:clrMapOvr>
  <p:transition advTm="181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Partitioning Utility Component</a:t>
            </a: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69</a:t>
            </a:fld>
            <a:endParaRPr lang="en-US" altLang="en-US"/>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3203848" y="1700808"/>
            <a:ext cx="5293385" cy="4607552"/>
          </a:xfrm>
          <a:prstGeom prst="rect">
            <a:avLst/>
          </a:prstGeom>
          <a:ln>
            <a:noFill/>
          </a:ln>
          <a:extLst>
            <a:ext uri="{53640926-AAD7-44D8-BBD7-CCE9431645EC}">
              <a14:shadowObscured xmlns:a14="http://schemas.microsoft.com/office/drawing/2010/main"/>
            </a:ext>
          </a:extLst>
        </p:spPr>
      </p:pic>
      <p:sp>
        <p:nvSpPr>
          <p:cNvPr id="8" name="AutoShape 4"/>
          <p:cNvSpPr>
            <a:spLocks noChangeArrowheads="1"/>
          </p:cNvSpPr>
          <p:nvPr/>
        </p:nvSpPr>
        <p:spPr bwMode="auto">
          <a:xfrm>
            <a:off x="3491880" y="3140968"/>
            <a:ext cx="4752528" cy="648072"/>
          </a:xfrm>
          <a:prstGeom prst="flowChartAlternateProcess">
            <a:avLst/>
          </a:prstGeom>
          <a:noFill/>
          <a:ln w="381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Tree>
    <p:custDataLst>
      <p:tags r:id="rId1"/>
    </p:custDataLst>
    <p:extLst>
      <p:ext uri="{BB962C8B-B14F-4D97-AF65-F5344CB8AC3E}">
        <p14:creationId xmlns:p14="http://schemas.microsoft.com/office/powerpoint/2010/main" val="2459780153"/>
      </p:ext>
    </p:extLst>
  </p:cSld>
  <p:clrMapOvr>
    <a:masterClrMapping/>
  </p:clrMapOvr>
  <p:transition advTm="2596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smtClean="0"/>
              <a:t>Does it matter?</a:t>
            </a:r>
            <a:endParaRPr lang="en-GB" dirty="0"/>
          </a:p>
        </p:txBody>
      </p:sp>
      <p:sp>
        <p:nvSpPr>
          <p:cNvPr id="9" name="Content Placeholder 8"/>
          <p:cNvSpPr>
            <a:spLocks noGrp="1"/>
          </p:cNvSpPr>
          <p:nvPr>
            <p:ph idx="1"/>
          </p:nvPr>
        </p:nvSpPr>
        <p:spPr/>
        <p:txBody>
          <a:bodyPr/>
          <a:lstStyle/>
          <a:p>
            <a:r>
              <a:rPr lang="en-GB" dirty="0" smtClean="0"/>
              <a:t>Index leaf nodes are chained in both directions.</a:t>
            </a:r>
          </a:p>
          <a:p>
            <a:pPr lvl="1"/>
            <a:r>
              <a:rPr lang="en-GB" dirty="0" smtClean="0"/>
              <a:t>So a descending index can be used for an ascending scan and vice versa</a:t>
            </a:r>
          </a:p>
          <a:p>
            <a:r>
              <a:rPr lang="en-GB" dirty="0" smtClean="0"/>
              <a:t>Min/max range scan optimisation</a:t>
            </a:r>
          </a:p>
          <a:p>
            <a:pPr lvl="1"/>
            <a:r>
              <a:rPr lang="en-GB" dirty="0" smtClean="0"/>
              <a:t>Doesn’t work with descending indexes</a:t>
            </a:r>
          </a:p>
          <a:p>
            <a:pPr lvl="1"/>
            <a:r>
              <a:rPr lang="en-GB" dirty="0" smtClean="0"/>
              <a:t>Ascending</a:t>
            </a:r>
            <a:r>
              <a:rPr lang="en-GB" baseline="0" dirty="0" smtClean="0"/>
              <a:t> index can be slightly better</a:t>
            </a:r>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7</a:t>
            </a:fld>
            <a:endParaRPr lang="en-US" altLang="en-US"/>
          </a:p>
        </p:txBody>
      </p:sp>
    </p:spTree>
    <p:extLst>
      <p:ext uri="{BB962C8B-B14F-4D97-AF65-F5344CB8AC3E}">
        <p14:creationId xmlns:p14="http://schemas.microsoft.com/office/powerpoint/2010/main" val="4010169086"/>
      </p:ext>
    </p:extLst>
  </p:cSld>
  <p:clrMapOvr>
    <a:masterClrMapping/>
  </p:clrMapOvr>
  <p:transition advTm="69091"/>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Partitioning</a:t>
            </a:r>
            <a:r>
              <a:rPr lang="en-GB" baseline="0" dirty="0" smtClean="0"/>
              <a:t> Utility Component</a:t>
            </a:r>
            <a:endParaRPr lang="en-GB" dirty="0"/>
          </a:p>
        </p:txBody>
      </p:sp>
      <p:sp>
        <p:nvSpPr>
          <p:cNvPr id="3" name="Content Placeholder 2"/>
          <p:cNvSpPr>
            <a:spLocks noGrp="1"/>
          </p:cNvSpPr>
          <p:nvPr>
            <p:ph idx="1"/>
          </p:nvPr>
        </p:nvSpPr>
        <p:spPr/>
        <p:txBody>
          <a:bodyPr>
            <a:normAutofit lnSpcReduction="10000"/>
          </a:bodyPr>
          <a:lstStyle/>
          <a:p>
            <a:r>
              <a:rPr lang="en-GB" dirty="0" smtClean="0"/>
              <a:t>Meta-data not retained</a:t>
            </a:r>
          </a:p>
          <a:p>
            <a:r>
              <a:rPr lang="en-GB" dirty="0" smtClean="0"/>
              <a:t>DDL Stored in CLOB in</a:t>
            </a:r>
          </a:p>
          <a:p>
            <a:pPr lvl="1"/>
            <a:r>
              <a:rPr lang="en-GB" dirty="0" smtClean="0"/>
              <a:t>PS_PTTBLPARTDDL</a:t>
            </a:r>
          </a:p>
          <a:p>
            <a:pPr lvl="1"/>
            <a:r>
              <a:rPr lang="en-GB" sz="2800" dirty="0" smtClean="0">
                <a:solidFill>
                  <a:schemeClr val="tx1"/>
                </a:solidFill>
                <a:effectLst/>
                <a:latin typeface="+mn-lt"/>
              </a:rPr>
              <a:t>PS_PTIDXPARTDDL</a:t>
            </a:r>
          </a:p>
          <a:p>
            <a:pPr lvl="0"/>
            <a:r>
              <a:rPr lang="en-GB" dirty="0" smtClean="0"/>
              <a:t>Other attributes</a:t>
            </a:r>
            <a:r>
              <a:rPr lang="en-GB" baseline="0" dirty="0" smtClean="0"/>
              <a:t> are not stored</a:t>
            </a:r>
          </a:p>
          <a:p>
            <a:pPr lvl="1"/>
            <a:r>
              <a:rPr lang="en-GB" dirty="0" smtClean="0"/>
              <a:t>They were typed into a derived work record</a:t>
            </a:r>
            <a:endParaRPr lang="en-GB" baseline="0" dirty="0" smtClean="0"/>
          </a:p>
          <a:p>
            <a:pPr lvl="0"/>
            <a:r>
              <a:rPr lang="en-GB" dirty="0" smtClean="0"/>
              <a:t>This isn’t going to help when I add/split/compress/remove partitions</a:t>
            </a:r>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70</a:t>
            </a:fld>
            <a:endParaRPr lang="en-US" altLang="en-US"/>
          </a:p>
        </p:txBody>
      </p:sp>
    </p:spTree>
    <p:extLst>
      <p:ext uri="{BB962C8B-B14F-4D97-AF65-F5344CB8AC3E}">
        <p14:creationId xmlns:p14="http://schemas.microsoft.com/office/powerpoint/2010/main" val="520453395"/>
      </p:ext>
    </p:extLst>
  </p:cSld>
  <p:clrMapOvr>
    <a:masterClrMapping/>
  </p:clrMapOvr>
  <p:transition advTm="9447"/>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Not integrated into Application Designer</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Data </a:t>
            </a:r>
            <a:r>
              <a:rPr lang="en-GB" dirty="0"/>
              <a:t>Management </a:t>
            </a:r>
            <a:r>
              <a:rPr lang="en-GB" dirty="0" err="1" smtClean="0"/>
              <a:t>Guide►Administering</a:t>
            </a:r>
            <a:r>
              <a:rPr lang="en-GB" dirty="0" smtClean="0"/>
              <a:t> </a:t>
            </a:r>
            <a:r>
              <a:rPr lang="en-GB" dirty="0"/>
              <a:t>Databases on </a:t>
            </a:r>
            <a:r>
              <a:rPr lang="en-GB" dirty="0" err="1" smtClean="0"/>
              <a:t>Oracle►Appendix</a:t>
            </a:r>
            <a:r>
              <a:rPr lang="en-GB" dirty="0" smtClean="0"/>
              <a:t> E</a:t>
            </a:r>
          </a:p>
          <a:p>
            <a:r>
              <a:rPr lang="en-GB" i="1" dirty="0"/>
              <a:t>"Record and index partitioning is not migrated as part of the IDE project. If you want to migrate the partitioning metadata along with the record, you will need to…" copy it yourself and it goes on to recommend creating a Data Migration Project in the Data Migration Workbench"</a:t>
            </a:r>
          </a:p>
          <a:p>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71</a:t>
            </a:fld>
            <a:endParaRPr lang="en-US" altLang="en-US"/>
          </a:p>
        </p:txBody>
      </p:sp>
    </p:spTree>
    <p:extLst>
      <p:ext uri="{BB962C8B-B14F-4D97-AF65-F5344CB8AC3E}">
        <p14:creationId xmlns:p14="http://schemas.microsoft.com/office/powerpoint/2010/main" val="3930341877"/>
      </p:ext>
    </p:extLst>
  </p:cSld>
  <p:clrMapOvr>
    <a:masterClrMapping/>
  </p:clrMapOvr>
  <p:transition advTm="11766"/>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2: Import Existing Partitioning</a:t>
            </a:r>
          </a:p>
        </p:txBody>
      </p:sp>
      <p:sp>
        <p:nvSpPr>
          <p:cNvPr id="3" name="Content Placeholder 2"/>
          <p:cNvSpPr>
            <a:spLocks noGrp="1"/>
          </p:cNvSpPr>
          <p:nvPr>
            <p:ph sz="half" idx="1"/>
          </p:nvPr>
        </p:nvSpPr>
        <p:spPr/>
        <p:txBody>
          <a:bodyPr>
            <a:normAutofit lnSpcReduction="10000"/>
          </a:bodyPr>
          <a:lstStyle/>
          <a:p>
            <a:pPr marL="0" indent="0">
              <a:buNone/>
            </a:pPr>
            <a:r>
              <a:rPr lang="en-GB" sz="1100" dirty="0">
                <a:solidFill>
                  <a:srgbClr val="92D050"/>
                </a:solidFill>
                <a:latin typeface="Lucida Console" panose="020B0609040504020204" pitchFamily="49" charset="0"/>
              </a:rPr>
              <a:t>CREATE TABLE </a:t>
            </a:r>
            <a:r>
              <a:rPr lang="en-GB" sz="1100" dirty="0" err="1">
                <a:solidFill>
                  <a:srgbClr val="92D050"/>
                </a:solidFill>
                <a:latin typeface="Lucida Console" panose="020B0609040504020204" pitchFamily="49" charset="0"/>
              </a:rPr>
              <a:t>sysadm.psworklist</a:t>
            </a:r>
            <a:endParaRPr lang="en-GB" sz="1100" dirty="0">
              <a:solidFill>
                <a:srgbClr val="92D050"/>
              </a:solidFill>
              <a:latin typeface="Lucida Console" panose="020B0609040504020204" pitchFamily="49" charset="0"/>
            </a:endParaRPr>
          </a:p>
          <a:p>
            <a:pPr marL="0" indent="0">
              <a:buNone/>
            </a:pPr>
            <a:r>
              <a:rPr lang="en-GB" sz="1100" dirty="0">
                <a:solidFill>
                  <a:srgbClr val="92D050"/>
                </a:solidFill>
                <a:latin typeface="Lucida Console" panose="020B0609040504020204" pitchFamily="49" charset="0"/>
              </a:rPr>
              <a:t>(</a:t>
            </a:r>
            <a:r>
              <a:rPr lang="en-GB" sz="1100" dirty="0" err="1">
                <a:solidFill>
                  <a:srgbClr val="92D050"/>
                </a:solidFill>
                <a:latin typeface="Lucida Console" panose="020B0609040504020204" pitchFamily="49" charset="0"/>
              </a:rPr>
              <a:t>busprocname</a:t>
            </a:r>
            <a:r>
              <a:rPr lang="en-GB" sz="1100" dirty="0">
                <a:solidFill>
                  <a:srgbClr val="92D050"/>
                </a:solidFill>
                <a:latin typeface="Lucida Console" panose="020B0609040504020204" pitchFamily="49" charset="0"/>
              </a:rPr>
              <a:t> VARCHAR2(30) NOT NULL</a:t>
            </a:r>
          </a:p>
          <a:p>
            <a:pPr marL="0" indent="0">
              <a:buNone/>
            </a:pPr>
            <a:r>
              <a:rPr lang="en-GB" sz="1100" dirty="0">
                <a:solidFill>
                  <a:srgbClr val="92D050"/>
                </a:solidFill>
                <a:latin typeface="Lucida Console" panose="020B0609040504020204" pitchFamily="49" charset="0"/>
              </a:rPr>
              <a:t>…</a:t>
            </a:r>
          </a:p>
          <a:p>
            <a:pPr marL="0" indent="0">
              <a:buNone/>
            </a:pPr>
            <a:r>
              <a:rPr lang="en-GB" sz="1100" dirty="0">
                <a:solidFill>
                  <a:srgbClr val="92D050"/>
                </a:solidFill>
                <a:latin typeface="Lucida Console" panose="020B0609040504020204" pitchFamily="49" charset="0"/>
              </a:rPr>
              <a:t>,descr254_mixed VARCHAR2(254) NOT NULL</a:t>
            </a:r>
          </a:p>
          <a:p>
            <a:pPr marL="0" indent="0">
              <a:buNone/>
            </a:pPr>
            <a:r>
              <a:rPr lang="en-GB" sz="1100" dirty="0">
                <a:solidFill>
                  <a:srgbClr val="92D050"/>
                </a:solidFill>
                <a:latin typeface="Lucida Console" panose="020B0609040504020204" pitchFamily="49" charset="0"/>
              </a:rPr>
              <a:t>)</a:t>
            </a:r>
          </a:p>
          <a:p>
            <a:pPr marL="0" indent="0">
              <a:buNone/>
            </a:pPr>
            <a:r>
              <a:rPr lang="en-GB" sz="1100" dirty="0">
                <a:solidFill>
                  <a:srgbClr val="92D050"/>
                </a:solidFill>
                <a:latin typeface="Lucida Console" panose="020B0609040504020204" pitchFamily="49" charset="0"/>
              </a:rPr>
              <a:t>TABLESPACE PTTBL</a:t>
            </a:r>
          </a:p>
          <a:p>
            <a:pPr marL="0" indent="0">
              <a:buNone/>
            </a:pPr>
            <a:r>
              <a:rPr lang="en-GB" sz="1100" dirty="0">
                <a:solidFill>
                  <a:srgbClr val="92D050"/>
                </a:solidFill>
                <a:latin typeface="Lucida Console" panose="020B0609040504020204" pitchFamily="49" charset="0"/>
              </a:rPr>
              <a:t>PCTFREE 10 PCTUSED 80</a:t>
            </a:r>
          </a:p>
          <a:p>
            <a:pPr marL="0" indent="0">
              <a:buNone/>
            </a:pPr>
            <a:r>
              <a:rPr lang="en-GB" sz="1100" dirty="0">
                <a:solidFill>
                  <a:srgbClr val="92D050"/>
                </a:solidFill>
                <a:latin typeface="Lucida Console" panose="020B0609040504020204" pitchFamily="49" charset="0"/>
              </a:rPr>
              <a:t>PARTITION BY RANGE(INSTSTATUS)</a:t>
            </a:r>
          </a:p>
          <a:p>
            <a:pPr marL="0" indent="0">
              <a:buNone/>
            </a:pPr>
            <a:r>
              <a:rPr lang="en-GB" sz="1100" dirty="0">
                <a:solidFill>
                  <a:srgbClr val="92D050"/>
                </a:solidFill>
                <a:latin typeface="Lucida Console" panose="020B0609040504020204" pitchFamily="49" charset="0"/>
              </a:rPr>
              <a:t>(PARTITION </a:t>
            </a:r>
            <a:r>
              <a:rPr lang="en-GB" sz="1100" dirty="0" err="1">
                <a:solidFill>
                  <a:srgbClr val="92D050"/>
                </a:solidFill>
                <a:latin typeface="Lucida Console" panose="020B0609040504020204" pitchFamily="49" charset="0"/>
              </a:rPr>
              <a:t>psworklist_select_open</a:t>
            </a:r>
            <a:r>
              <a:rPr lang="en-GB" sz="1100" dirty="0">
                <a:solidFill>
                  <a:srgbClr val="92D050"/>
                </a:solidFill>
                <a:latin typeface="Lucida Console" panose="020B0609040504020204" pitchFamily="49" charset="0"/>
              </a:rPr>
              <a:t> VALUES LESS THAN ('2')</a:t>
            </a:r>
          </a:p>
          <a:p>
            <a:pPr marL="0" indent="0">
              <a:buNone/>
            </a:pPr>
            <a:r>
              <a:rPr lang="en-GB" sz="1100" dirty="0">
                <a:solidFill>
                  <a:srgbClr val="92D050"/>
                </a:solidFill>
                <a:latin typeface="Lucida Console" panose="020B0609040504020204" pitchFamily="49" charset="0"/>
              </a:rPr>
              <a:t>,PARTITION </a:t>
            </a:r>
            <a:r>
              <a:rPr lang="en-GB" sz="1100" dirty="0" err="1">
                <a:solidFill>
                  <a:srgbClr val="92D050"/>
                </a:solidFill>
                <a:latin typeface="Lucida Console" panose="020B0609040504020204" pitchFamily="49" charset="0"/>
              </a:rPr>
              <a:t>psworklist_worked_canc</a:t>
            </a:r>
            <a:r>
              <a:rPr lang="en-GB" sz="1100" dirty="0">
                <a:solidFill>
                  <a:srgbClr val="92D050"/>
                </a:solidFill>
                <a:latin typeface="Lucida Console" panose="020B0609040504020204" pitchFamily="49" charset="0"/>
              </a:rPr>
              <a:t> VALUES LESS THAN (MAXVALUE) PCTFREE 1 PCTUSED 90</a:t>
            </a:r>
          </a:p>
          <a:p>
            <a:pPr marL="0" indent="0">
              <a:buNone/>
            </a:pPr>
            <a:r>
              <a:rPr lang="en-GB" sz="1100" dirty="0">
                <a:solidFill>
                  <a:srgbClr val="92D050"/>
                </a:solidFill>
                <a:latin typeface="Lucida Console" panose="020B0609040504020204" pitchFamily="49" charset="0"/>
              </a:rPr>
              <a:t>)</a:t>
            </a:r>
          </a:p>
          <a:p>
            <a:pPr marL="0" indent="0">
              <a:buNone/>
            </a:pPr>
            <a:r>
              <a:rPr lang="en-GB" sz="1100" dirty="0">
                <a:solidFill>
                  <a:srgbClr val="92D050"/>
                </a:solidFill>
                <a:latin typeface="Lucida Console" panose="020B0609040504020204" pitchFamily="49" charset="0"/>
              </a:rPr>
              <a:t>ENABLE ROW MOVEMENT</a:t>
            </a:r>
          </a:p>
          <a:p>
            <a:pPr marL="0" indent="0">
              <a:buNone/>
            </a:pPr>
            <a:r>
              <a:rPr lang="en-GB" sz="1100" dirty="0" smtClean="0">
                <a:solidFill>
                  <a:srgbClr val="92D050"/>
                </a:solidFill>
                <a:latin typeface="Lucida Console" panose="020B0609040504020204" pitchFamily="49" charset="0"/>
              </a:rPr>
              <a:t>PARALLEL NOLOGGING</a:t>
            </a:r>
            <a:endParaRPr lang="en-GB" sz="1100" dirty="0">
              <a:solidFill>
                <a:srgbClr val="92D050"/>
              </a:solidFill>
              <a:latin typeface="Lucida Console" panose="020B0609040504020204" pitchFamily="49" charset="0"/>
            </a:endParaRPr>
          </a:p>
          <a:p>
            <a:pPr marL="0" indent="0">
              <a:buNone/>
            </a:pPr>
            <a:r>
              <a:rPr lang="en-GB" sz="1100" dirty="0">
                <a:solidFill>
                  <a:srgbClr val="92D050"/>
                </a:solidFill>
                <a:latin typeface="Lucida Console" panose="020B0609040504020204" pitchFamily="49" charset="0"/>
              </a:rPr>
              <a:t>/</a:t>
            </a:r>
          </a:p>
          <a:p>
            <a:pPr marL="0" indent="0">
              <a:buNone/>
            </a:pPr>
            <a:r>
              <a:rPr lang="en-GB" sz="1100" dirty="0">
                <a:solidFill>
                  <a:srgbClr val="92D050"/>
                </a:solidFill>
                <a:latin typeface="Lucida Console" panose="020B0609040504020204" pitchFamily="49" charset="0"/>
              </a:rPr>
              <a:t>…</a:t>
            </a:r>
          </a:p>
          <a:p>
            <a:pPr marL="0" indent="0">
              <a:buNone/>
            </a:pPr>
            <a:r>
              <a:rPr lang="en-GB" sz="1100" dirty="0">
                <a:solidFill>
                  <a:srgbClr val="92D050"/>
                </a:solidFill>
                <a:latin typeface="Lucida Console" panose="020B0609040504020204" pitchFamily="49" charset="0"/>
              </a:rPr>
              <a:t>ALTER TABLE </a:t>
            </a:r>
            <a:r>
              <a:rPr lang="en-GB" sz="1100" dirty="0" err="1">
                <a:solidFill>
                  <a:srgbClr val="92D050"/>
                </a:solidFill>
                <a:latin typeface="Lucida Console" panose="020B0609040504020204" pitchFamily="49" charset="0"/>
              </a:rPr>
              <a:t>sysadm.psworklist</a:t>
            </a:r>
            <a:r>
              <a:rPr lang="en-GB" sz="1100" dirty="0">
                <a:solidFill>
                  <a:srgbClr val="92D050"/>
                </a:solidFill>
                <a:latin typeface="Lucida Console" panose="020B0609040504020204" pitchFamily="49" charset="0"/>
              </a:rPr>
              <a:t> LOGGING NOPARALLEL MONITORING</a:t>
            </a:r>
          </a:p>
          <a:p>
            <a:pPr marL="0" indent="0">
              <a:buNone/>
            </a:pPr>
            <a:r>
              <a:rPr lang="en-GB" sz="1100" dirty="0">
                <a:solidFill>
                  <a:srgbClr val="92D050"/>
                </a:solidFill>
                <a:latin typeface="Lucida Console" panose="020B0609040504020204" pitchFamily="49" charset="0"/>
              </a:rPr>
              <a:t>/</a:t>
            </a:r>
          </a:p>
          <a:p>
            <a:pPr marL="0" indent="0">
              <a:buNone/>
            </a:pPr>
            <a:r>
              <a:rPr lang="en-GB" sz="1100" dirty="0" smtClean="0">
                <a:solidFill>
                  <a:srgbClr val="92D050"/>
                </a:solidFill>
                <a:latin typeface="Lucida Console" panose="020B0609040504020204" pitchFamily="49" charset="0"/>
              </a:rPr>
              <a:t>…</a:t>
            </a:r>
            <a:endParaRPr lang="en-GB" sz="1100" dirty="0">
              <a:solidFill>
                <a:srgbClr val="92D050"/>
              </a:solidFill>
              <a:latin typeface="Lucida Console" panose="020B0609040504020204" pitchFamily="49" charset="0"/>
            </a:endParaRPr>
          </a:p>
          <a:p>
            <a:pPr marL="0" indent="0">
              <a:buNone/>
            </a:pPr>
            <a:endParaRPr lang="en-GB" sz="1100" dirty="0">
              <a:solidFill>
                <a:srgbClr val="92D050"/>
              </a:solidFill>
              <a:latin typeface="Lucida Console" panose="020B0609040504020204" pitchFamily="49" charset="0"/>
            </a:endParaRPr>
          </a:p>
        </p:txBody>
      </p:sp>
      <p:sp>
        <p:nvSpPr>
          <p:cNvPr id="7" name="Content Placeholder 6"/>
          <p:cNvSpPr>
            <a:spLocks noGrp="1"/>
          </p:cNvSpPr>
          <p:nvPr>
            <p:ph sz="half" idx="2"/>
          </p:nvPr>
        </p:nvSpPr>
        <p:spPr/>
        <p:txBody>
          <a:bodyPr>
            <a:noAutofit/>
          </a:bodyPr>
          <a:lstStyle/>
          <a:p>
            <a:pPr marL="0" indent="0">
              <a:buNone/>
            </a:pPr>
            <a:r>
              <a:rPr lang="en-GB" sz="800" dirty="0">
                <a:solidFill>
                  <a:srgbClr val="92D050"/>
                </a:solidFill>
                <a:latin typeface="Lucida Console" panose="020B0609040504020204" pitchFamily="49" charset="0"/>
              </a:rPr>
              <a:t>CREATE INDEX sysadm.ps0psworklist ON </a:t>
            </a:r>
            <a:r>
              <a:rPr lang="en-GB" sz="800" dirty="0" err="1">
                <a:solidFill>
                  <a:srgbClr val="92D050"/>
                </a:solidFill>
                <a:latin typeface="Lucida Console" panose="020B0609040504020204" pitchFamily="49" charset="0"/>
              </a:rPr>
              <a:t>sysadm.psworklist</a:t>
            </a:r>
            <a:endParaRPr lang="en-GB" sz="800" dirty="0">
              <a:solidFill>
                <a:srgbClr val="92D050"/>
              </a:solidFill>
              <a:latin typeface="Lucida Console" panose="020B0609040504020204" pitchFamily="49" charset="0"/>
            </a:endParaRPr>
          </a:p>
          <a:p>
            <a:pPr marL="0" indent="0">
              <a:buNone/>
            </a:pPr>
            <a:r>
              <a:rPr lang="en-GB" sz="800" dirty="0">
                <a:solidFill>
                  <a:srgbClr val="92D050"/>
                </a:solidFill>
                <a:latin typeface="Lucida Console" panose="020B0609040504020204" pitchFamily="49" charset="0"/>
              </a:rPr>
              <a:t>(</a:t>
            </a:r>
            <a:r>
              <a:rPr lang="en-GB" sz="800" dirty="0" err="1" smtClean="0">
                <a:solidFill>
                  <a:srgbClr val="92D050"/>
                </a:solidFill>
                <a:latin typeface="Lucida Console" panose="020B0609040504020204" pitchFamily="49" charset="0"/>
              </a:rPr>
              <a:t>transactionid</a:t>
            </a:r>
            <a:endParaRPr lang="en-GB" sz="800" dirty="0" smtClean="0">
              <a:solidFill>
                <a:srgbClr val="92D050"/>
              </a:solidFill>
              <a:latin typeface="Lucida Console" panose="020B0609040504020204" pitchFamily="49" charset="0"/>
            </a:endParaRPr>
          </a:p>
          <a:p>
            <a:pPr marL="0" indent="0">
              <a:buNone/>
            </a:pPr>
            <a:r>
              <a:rPr lang="en-GB" sz="800" dirty="0" smtClean="0">
                <a:solidFill>
                  <a:srgbClr val="92D050"/>
                </a:solidFill>
                <a:latin typeface="Lucida Console" panose="020B0609040504020204" pitchFamily="49" charset="0"/>
              </a:rPr>
              <a:t>,</a:t>
            </a:r>
            <a:r>
              <a:rPr lang="en-GB" sz="800" dirty="0" err="1" smtClean="0">
                <a:solidFill>
                  <a:srgbClr val="92D050"/>
                </a:solidFill>
                <a:latin typeface="Lucida Console" panose="020B0609040504020204" pitchFamily="49" charset="0"/>
              </a:rPr>
              <a:t>busprocname</a:t>
            </a:r>
            <a:endParaRPr lang="en-GB" sz="800" dirty="0">
              <a:solidFill>
                <a:srgbClr val="92D050"/>
              </a:solidFill>
              <a:latin typeface="Lucida Console" panose="020B0609040504020204" pitchFamily="49" charset="0"/>
            </a:endParaRPr>
          </a:p>
          <a:p>
            <a:pPr marL="0" indent="0">
              <a:buNone/>
            </a:pPr>
            <a:r>
              <a:rPr lang="en-GB" sz="800" dirty="0">
                <a:solidFill>
                  <a:srgbClr val="92D050"/>
                </a:solidFill>
                <a:latin typeface="Lucida Console" panose="020B0609040504020204" pitchFamily="49" charset="0"/>
              </a:rPr>
              <a:t>,</a:t>
            </a:r>
            <a:r>
              <a:rPr lang="en-GB" sz="800" dirty="0" err="1">
                <a:solidFill>
                  <a:srgbClr val="92D050"/>
                </a:solidFill>
                <a:latin typeface="Lucida Console" panose="020B0609040504020204" pitchFamily="49" charset="0"/>
              </a:rPr>
              <a:t>activityname</a:t>
            </a:r>
            <a:endParaRPr lang="en-GB" sz="800" dirty="0">
              <a:solidFill>
                <a:srgbClr val="92D050"/>
              </a:solidFill>
              <a:latin typeface="Lucida Console" panose="020B0609040504020204" pitchFamily="49" charset="0"/>
            </a:endParaRPr>
          </a:p>
          <a:p>
            <a:pPr marL="0" indent="0">
              <a:buNone/>
            </a:pPr>
            <a:r>
              <a:rPr lang="en-GB" sz="800" dirty="0">
                <a:solidFill>
                  <a:srgbClr val="92D050"/>
                </a:solidFill>
                <a:latin typeface="Lucida Console" panose="020B0609040504020204" pitchFamily="49" charset="0"/>
              </a:rPr>
              <a:t>,</a:t>
            </a:r>
            <a:r>
              <a:rPr lang="en-GB" sz="800" dirty="0" err="1">
                <a:solidFill>
                  <a:srgbClr val="92D050"/>
                </a:solidFill>
                <a:latin typeface="Lucida Console" panose="020B0609040504020204" pitchFamily="49" charset="0"/>
              </a:rPr>
              <a:t>eventname</a:t>
            </a:r>
            <a:endParaRPr lang="en-GB" sz="800" dirty="0">
              <a:solidFill>
                <a:srgbClr val="92D050"/>
              </a:solidFill>
              <a:latin typeface="Lucida Console" panose="020B0609040504020204" pitchFamily="49" charset="0"/>
            </a:endParaRPr>
          </a:p>
          <a:p>
            <a:pPr marL="0" indent="0">
              <a:buNone/>
            </a:pPr>
            <a:r>
              <a:rPr lang="en-GB" sz="800" dirty="0">
                <a:solidFill>
                  <a:srgbClr val="92D050"/>
                </a:solidFill>
                <a:latin typeface="Lucida Console" panose="020B0609040504020204" pitchFamily="49" charset="0"/>
              </a:rPr>
              <a:t>,</a:t>
            </a:r>
            <a:r>
              <a:rPr lang="en-GB" sz="800" dirty="0" err="1">
                <a:solidFill>
                  <a:srgbClr val="92D050"/>
                </a:solidFill>
                <a:latin typeface="Lucida Console" panose="020B0609040504020204" pitchFamily="49" charset="0"/>
              </a:rPr>
              <a:t>worklistname</a:t>
            </a:r>
            <a:endParaRPr lang="en-GB" sz="800" dirty="0">
              <a:solidFill>
                <a:srgbClr val="92D050"/>
              </a:solidFill>
              <a:latin typeface="Lucida Console" panose="020B0609040504020204" pitchFamily="49" charset="0"/>
            </a:endParaRPr>
          </a:p>
          <a:p>
            <a:pPr marL="0" indent="0">
              <a:buNone/>
            </a:pPr>
            <a:r>
              <a:rPr lang="en-GB" sz="800" dirty="0">
                <a:solidFill>
                  <a:srgbClr val="92D050"/>
                </a:solidFill>
                <a:latin typeface="Lucida Console" panose="020B0609040504020204" pitchFamily="49" charset="0"/>
              </a:rPr>
              <a:t>,</a:t>
            </a:r>
            <a:r>
              <a:rPr lang="en-GB" sz="800" dirty="0" err="1">
                <a:solidFill>
                  <a:srgbClr val="92D050"/>
                </a:solidFill>
                <a:latin typeface="Lucida Console" panose="020B0609040504020204" pitchFamily="49" charset="0"/>
              </a:rPr>
              <a:t>instanceid</a:t>
            </a:r>
            <a:endParaRPr lang="en-GB" sz="800" dirty="0">
              <a:solidFill>
                <a:srgbClr val="92D050"/>
              </a:solidFill>
              <a:latin typeface="Lucida Console" panose="020B0609040504020204" pitchFamily="49" charset="0"/>
            </a:endParaRPr>
          </a:p>
          <a:p>
            <a:pPr marL="0" indent="0">
              <a:buNone/>
            </a:pPr>
            <a:r>
              <a:rPr lang="en-GB" sz="800" dirty="0">
                <a:solidFill>
                  <a:srgbClr val="92D050"/>
                </a:solidFill>
                <a:latin typeface="Lucida Console" panose="020B0609040504020204" pitchFamily="49" charset="0"/>
              </a:rPr>
              <a:t>)</a:t>
            </a:r>
          </a:p>
          <a:p>
            <a:pPr marL="0" indent="0">
              <a:buNone/>
            </a:pPr>
            <a:r>
              <a:rPr lang="en-GB" sz="800" dirty="0">
                <a:solidFill>
                  <a:srgbClr val="92D050"/>
                </a:solidFill>
                <a:latin typeface="Lucida Console" panose="020B0609040504020204" pitchFamily="49" charset="0"/>
              </a:rPr>
              <a:t>TABLESPACE PSINDEX</a:t>
            </a:r>
          </a:p>
          <a:p>
            <a:pPr marL="0" indent="0">
              <a:buNone/>
            </a:pPr>
            <a:r>
              <a:rPr lang="en-GB" sz="800" dirty="0">
                <a:solidFill>
                  <a:srgbClr val="92D050"/>
                </a:solidFill>
                <a:latin typeface="Lucida Console" panose="020B0609040504020204" pitchFamily="49" charset="0"/>
              </a:rPr>
              <a:t>PCTFREE 10</a:t>
            </a:r>
          </a:p>
          <a:p>
            <a:pPr marL="0" indent="0">
              <a:buNone/>
            </a:pPr>
            <a:r>
              <a:rPr lang="en-GB" sz="800" dirty="0" smtClean="0">
                <a:solidFill>
                  <a:srgbClr val="92D050"/>
                </a:solidFill>
                <a:latin typeface="Lucida Console" panose="020B0609040504020204" pitchFamily="49" charset="0"/>
              </a:rPr>
              <a:t>PARALLEL NOLOGGING</a:t>
            </a:r>
            <a:endParaRPr lang="en-GB" sz="800" dirty="0">
              <a:solidFill>
                <a:srgbClr val="92D050"/>
              </a:solidFill>
              <a:latin typeface="Lucida Console" panose="020B0609040504020204" pitchFamily="49" charset="0"/>
            </a:endParaRPr>
          </a:p>
          <a:p>
            <a:pPr marL="0" indent="0">
              <a:buNone/>
            </a:pPr>
            <a:r>
              <a:rPr lang="en-GB" sz="800" dirty="0">
                <a:solidFill>
                  <a:srgbClr val="92D050"/>
                </a:solidFill>
                <a:latin typeface="Lucida Console" panose="020B0609040504020204" pitchFamily="49" charset="0"/>
              </a:rPr>
              <a:t>/</a:t>
            </a:r>
          </a:p>
          <a:p>
            <a:pPr marL="0" indent="0">
              <a:buNone/>
            </a:pPr>
            <a:r>
              <a:rPr lang="en-GB" sz="800" dirty="0">
                <a:solidFill>
                  <a:srgbClr val="92D050"/>
                </a:solidFill>
                <a:latin typeface="Lucida Console" panose="020B0609040504020204" pitchFamily="49" charset="0"/>
              </a:rPr>
              <a:t>… </a:t>
            </a:r>
            <a:endParaRPr lang="en-GB" sz="800" dirty="0" smtClean="0">
              <a:solidFill>
                <a:srgbClr val="92D050"/>
              </a:solidFill>
              <a:latin typeface="Lucida Console" panose="020B0609040504020204" pitchFamily="49" charset="0"/>
            </a:endParaRPr>
          </a:p>
          <a:p>
            <a:pPr marL="0" indent="0">
              <a:buNone/>
            </a:pPr>
            <a:r>
              <a:rPr lang="en-GB" sz="800" dirty="0" smtClean="0">
                <a:solidFill>
                  <a:srgbClr val="92D050"/>
                </a:solidFill>
                <a:latin typeface="Lucida Console" panose="020B0609040504020204" pitchFamily="49" charset="0"/>
              </a:rPr>
              <a:t>CREATE </a:t>
            </a:r>
            <a:r>
              <a:rPr lang="en-GB" sz="800" dirty="0">
                <a:solidFill>
                  <a:srgbClr val="92D050"/>
                </a:solidFill>
                <a:latin typeface="Lucida Console" panose="020B0609040504020204" pitchFamily="49" charset="0"/>
              </a:rPr>
              <a:t>INDEX </a:t>
            </a:r>
            <a:r>
              <a:rPr lang="en-GB" sz="800" dirty="0" err="1">
                <a:solidFill>
                  <a:srgbClr val="92D050"/>
                </a:solidFill>
                <a:latin typeface="Lucida Console" panose="020B0609040504020204" pitchFamily="49" charset="0"/>
              </a:rPr>
              <a:t>sysadm.psbpsworklist</a:t>
            </a:r>
            <a:r>
              <a:rPr lang="en-GB" sz="800" dirty="0">
                <a:solidFill>
                  <a:srgbClr val="92D050"/>
                </a:solidFill>
                <a:latin typeface="Lucida Console" panose="020B0609040504020204" pitchFamily="49" charset="0"/>
              </a:rPr>
              <a:t> ON </a:t>
            </a:r>
            <a:r>
              <a:rPr lang="en-GB" sz="800" dirty="0" err="1">
                <a:solidFill>
                  <a:srgbClr val="92D050"/>
                </a:solidFill>
                <a:latin typeface="Lucida Console" panose="020B0609040504020204" pitchFamily="49" charset="0"/>
              </a:rPr>
              <a:t>sysadm.psworklist</a:t>
            </a:r>
            <a:endParaRPr lang="en-GB" sz="800" dirty="0">
              <a:solidFill>
                <a:srgbClr val="92D050"/>
              </a:solidFill>
              <a:latin typeface="Lucida Console" panose="020B0609040504020204" pitchFamily="49" charset="0"/>
            </a:endParaRPr>
          </a:p>
          <a:p>
            <a:pPr marL="0" indent="0">
              <a:buNone/>
            </a:pPr>
            <a:r>
              <a:rPr lang="en-GB" sz="800" dirty="0">
                <a:solidFill>
                  <a:srgbClr val="92D050"/>
                </a:solidFill>
                <a:latin typeface="Lucida Console" panose="020B0609040504020204" pitchFamily="49" charset="0"/>
              </a:rPr>
              <a:t>(</a:t>
            </a:r>
            <a:r>
              <a:rPr lang="en-GB" sz="800" dirty="0" err="1">
                <a:solidFill>
                  <a:srgbClr val="92D050"/>
                </a:solidFill>
                <a:latin typeface="Lucida Console" panose="020B0609040504020204" pitchFamily="49" charset="0"/>
              </a:rPr>
              <a:t>oprid</a:t>
            </a:r>
            <a:endParaRPr lang="en-GB" sz="800" dirty="0">
              <a:solidFill>
                <a:srgbClr val="92D050"/>
              </a:solidFill>
              <a:latin typeface="Lucida Console" panose="020B0609040504020204" pitchFamily="49" charset="0"/>
            </a:endParaRPr>
          </a:p>
          <a:p>
            <a:pPr marL="0" indent="0">
              <a:buNone/>
            </a:pPr>
            <a:r>
              <a:rPr lang="en-GB" sz="800" dirty="0">
                <a:solidFill>
                  <a:srgbClr val="92D050"/>
                </a:solidFill>
                <a:latin typeface="Lucida Console" panose="020B0609040504020204" pitchFamily="49" charset="0"/>
              </a:rPr>
              <a:t>,</a:t>
            </a:r>
            <a:r>
              <a:rPr lang="en-GB" sz="800" dirty="0" err="1">
                <a:solidFill>
                  <a:srgbClr val="92D050"/>
                </a:solidFill>
                <a:latin typeface="Lucida Console" panose="020B0609040504020204" pitchFamily="49" charset="0"/>
              </a:rPr>
              <a:t>inststatus</a:t>
            </a:r>
            <a:endParaRPr lang="en-GB" sz="800" dirty="0">
              <a:solidFill>
                <a:srgbClr val="92D050"/>
              </a:solidFill>
              <a:latin typeface="Lucida Console" panose="020B0609040504020204" pitchFamily="49" charset="0"/>
            </a:endParaRPr>
          </a:p>
          <a:p>
            <a:pPr marL="0" indent="0">
              <a:buNone/>
            </a:pPr>
            <a:r>
              <a:rPr lang="en-GB" sz="800" dirty="0">
                <a:solidFill>
                  <a:srgbClr val="92D050"/>
                </a:solidFill>
                <a:latin typeface="Lucida Console" panose="020B0609040504020204" pitchFamily="49" charset="0"/>
              </a:rPr>
              <a:t>)</a:t>
            </a:r>
          </a:p>
          <a:p>
            <a:pPr marL="0" indent="0">
              <a:buNone/>
            </a:pPr>
            <a:r>
              <a:rPr lang="en-GB" sz="800" dirty="0">
                <a:solidFill>
                  <a:srgbClr val="92D050"/>
                </a:solidFill>
                <a:latin typeface="Lucida Console" panose="020B0609040504020204" pitchFamily="49" charset="0"/>
              </a:rPr>
              <a:t>LOCAL</a:t>
            </a:r>
          </a:p>
          <a:p>
            <a:pPr marL="0" indent="0">
              <a:buNone/>
            </a:pPr>
            <a:r>
              <a:rPr lang="en-GB" sz="800" dirty="0">
                <a:solidFill>
                  <a:srgbClr val="92D050"/>
                </a:solidFill>
                <a:latin typeface="Lucida Console" panose="020B0609040504020204" pitchFamily="49" charset="0"/>
              </a:rPr>
              <a:t>(PARTITION </a:t>
            </a:r>
            <a:r>
              <a:rPr lang="en-GB" sz="800" dirty="0" err="1">
                <a:solidFill>
                  <a:srgbClr val="92D050"/>
                </a:solidFill>
                <a:latin typeface="Lucida Console" panose="020B0609040504020204" pitchFamily="49" charset="0"/>
              </a:rPr>
              <a:t>psworklistbselect_open</a:t>
            </a:r>
            <a:endParaRPr lang="en-GB" sz="800" dirty="0">
              <a:solidFill>
                <a:srgbClr val="92D050"/>
              </a:solidFill>
              <a:latin typeface="Lucida Console" panose="020B0609040504020204" pitchFamily="49" charset="0"/>
            </a:endParaRPr>
          </a:p>
          <a:p>
            <a:pPr marL="0" indent="0">
              <a:buNone/>
            </a:pPr>
            <a:r>
              <a:rPr lang="en-GB" sz="800" dirty="0">
                <a:solidFill>
                  <a:srgbClr val="92D050"/>
                </a:solidFill>
                <a:latin typeface="Lucida Console" panose="020B0609040504020204" pitchFamily="49" charset="0"/>
              </a:rPr>
              <a:t>,PARTITION </a:t>
            </a:r>
            <a:r>
              <a:rPr lang="en-GB" sz="800" dirty="0" err="1">
                <a:solidFill>
                  <a:srgbClr val="92D050"/>
                </a:solidFill>
                <a:latin typeface="Lucida Console" panose="020B0609040504020204" pitchFamily="49" charset="0"/>
              </a:rPr>
              <a:t>psworklistbworked_canc</a:t>
            </a:r>
            <a:r>
              <a:rPr lang="en-GB" sz="800" dirty="0">
                <a:solidFill>
                  <a:srgbClr val="92D050"/>
                </a:solidFill>
                <a:latin typeface="Lucida Console" panose="020B0609040504020204" pitchFamily="49" charset="0"/>
              </a:rPr>
              <a:t> PCTFREE 1</a:t>
            </a:r>
          </a:p>
          <a:p>
            <a:pPr marL="0" indent="0">
              <a:buNone/>
            </a:pPr>
            <a:r>
              <a:rPr lang="en-GB" sz="800" dirty="0">
                <a:solidFill>
                  <a:srgbClr val="92D050"/>
                </a:solidFill>
                <a:latin typeface="Lucida Console" panose="020B0609040504020204" pitchFamily="49" charset="0"/>
              </a:rPr>
              <a:t>)</a:t>
            </a:r>
          </a:p>
          <a:p>
            <a:pPr marL="0" indent="0">
              <a:buNone/>
            </a:pPr>
            <a:r>
              <a:rPr lang="en-GB" sz="800" dirty="0">
                <a:solidFill>
                  <a:srgbClr val="92D050"/>
                </a:solidFill>
                <a:latin typeface="Lucida Console" panose="020B0609040504020204" pitchFamily="49" charset="0"/>
              </a:rPr>
              <a:t>TABLESPACE PSINDEX</a:t>
            </a:r>
          </a:p>
          <a:p>
            <a:pPr marL="0" indent="0">
              <a:buNone/>
            </a:pPr>
            <a:r>
              <a:rPr lang="en-GB" sz="800" dirty="0">
                <a:solidFill>
                  <a:srgbClr val="92D050"/>
                </a:solidFill>
                <a:latin typeface="Lucida Console" panose="020B0609040504020204" pitchFamily="49" charset="0"/>
              </a:rPr>
              <a:t>PCTFREE 10</a:t>
            </a:r>
          </a:p>
          <a:p>
            <a:pPr marL="0" indent="0">
              <a:buNone/>
            </a:pPr>
            <a:r>
              <a:rPr lang="en-GB" sz="800" dirty="0" smtClean="0">
                <a:solidFill>
                  <a:srgbClr val="92D050"/>
                </a:solidFill>
                <a:latin typeface="Lucida Console" panose="020B0609040504020204" pitchFamily="49" charset="0"/>
              </a:rPr>
              <a:t>PARALLEL NOLOGGING</a:t>
            </a:r>
            <a:endParaRPr lang="en-GB" sz="800" dirty="0">
              <a:solidFill>
                <a:srgbClr val="92D050"/>
              </a:solidFill>
              <a:latin typeface="Lucida Console" panose="020B0609040504020204" pitchFamily="49" charset="0"/>
            </a:endParaRPr>
          </a:p>
          <a:p>
            <a:pPr marL="0" indent="0">
              <a:buNone/>
            </a:pPr>
            <a:r>
              <a:rPr lang="en-GB" sz="800" dirty="0">
                <a:solidFill>
                  <a:srgbClr val="92D050"/>
                </a:solidFill>
                <a:latin typeface="Lucida Console" panose="020B0609040504020204" pitchFamily="49" charset="0"/>
              </a:rPr>
              <a:t>/</a:t>
            </a:r>
          </a:p>
          <a:p>
            <a:pPr marL="0" indent="0">
              <a:buNone/>
            </a:pPr>
            <a:r>
              <a:rPr lang="en-GB" sz="800" dirty="0">
                <a:solidFill>
                  <a:srgbClr val="92D050"/>
                </a:solidFill>
                <a:latin typeface="Lucida Console" panose="020B0609040504020204" pitchFamily="49" charset="0"/>
              </a:rPr>
              <a:t>ALTER INDEX </a:t>
            </a:r>
            <a:r>
              <a:rPr lang="en-GB" sz="800" dirty="0" err="1">
                <a:solidFill>
                  <a:srgbClr val="92D050"/>
                </a:solidFill>
                <a:latin typeface="Lucida Console" panose="020B0609040504020204" pitchFamily="49" charset="0"/>
              </a:rPr>
              <a:t>sysadm.psbpsworklist</a:t>
            </a:r>
            <a:r>
              <a:rPr lang="en-GB" sz="800" dirty="0">
                <a:solidFill>
                  <a:srgbClr val="92D050"/>
                </a:solidFill>
                <a:latin typeface="Lucida Console" panose="020B0609040504020204" pitchFamily="49" charset="0"/>
              </a:rPr>
              <a:t> LOGGING</a:t>
            </a:r>
          </a:p>
          <a:p>
            <a:pPr marL="0" indent="0">
              <a:buNone/>
            </a:pPr>
            <a:r>
              <a:rPr lang="en-GB" sz="800" dirty="0">
                <a:solidFill>
                  <a:srgbClr val="92D050"/>
                </a:solidFill>
                <a:latin typeface="Lucida Console" panose="020B0609040504020204" pitchFamily="49" charset="0"/>
              </a:rPr>
              <a:t>/</a:t>
            </a:r>
          </a:p>
          <a:p>
            <a:pPr marL="0" indent="0">
              <a:buNone/>
            </a:pPr>
            <a:r>
              <a:rPr lang="en-GB" sz="800" dirty="0">
                <a:solidFill>
                  <a:srgbClr val="92D050"/>
                </a:solidFill>
                <a:latin typeface="Lucida Console" panose="020B0609040504020204" pitchFamily="49" charset="0"/>
              </a:rPr>
              <a:t>ALTER INDEX </a:t>
            </a:r>
            <a:r>
              <a:rPr lang="en-GB" sz="800" dirty="0" err="1">
                <a:solidFill>
                  <a:srgbClr val="92D050"/>
                </a:solidFill>
                <a:latin typeface="Lucida Console" panose="020B0609040504020204" pitchFamily="49" charset="0"/>
              </a:rPr>
              <a:t>sysadm.psbpsworklist</a:t>
            </a:r>
            <a:r>
              <a:rPr lang="en-GB" sz="800" dirty="0">
                <a:solidFill>
                  <a:srgbClr val="92D050"/>
                </a:solidFill>
                <a:latin typeface="Lucida Console" panose="020B0609040504020204" pitchFamily="49" charset="0"/>
              </a:rPr>
              <a:t> NOPARALLEL</a:t>
            </a:r>
          </a:p>
          <a:p>
            <a:pPr marL="0" indent="0">
              <a:buNone/>
            </a:pPr>
            <a:r>
              <a:rPr lang="en-GB" sz="800" dirty="0">
                <a:solidFill>
                  <a:srgbClr val="92D050"/>
                </a:solidFill>
                <a:latin typeface="Lucida Console" panose="020B0609040504020204" pitchFamily="49" charset="0"/>
              </a:rPr>
              <a:t>/</a:t>
            </a: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dirty="0"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72</a:t>
            </a:fld>
            <a:endParaRPr lang="en-US" altLang="en-US" dirty="0"/>
          </a:p>
        </p:txBody>
      </p:sp>
      <p:sp>
        <p:nvSpPr>
          <p:cNvPr id="9" name="AutoShape 10"/>
          <p:cNvSpPr>
            <a:spLocks noChangeArrowheads="1"/>
          </p:cNvSpPr>
          <p:nvPr/>
        </p:nvSpPr>
        <p:spPr bwMode="auto">
          <a:xfrm>
            <a:off x="2843808" y="2276872"/>
            <a:ext cx="2304256" cy="647696"/>
          </a:xfrm>
          <a:prstGeom prst="wedgeRoundRectCallout">
            <a:avLst>
              <a:gd name="adj1" fmla="val -4944"/>
              <a:gd name="adj2" fmla="val 46034"/>
              <a:gd name="adj3" fmla="val 16667"/>
            </a:avLst>
          </a:prstGeom>
          <a:solidFill>
            <a:schemeClr val="bg1"/>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b">
            <a:spAutoFit/>
          </a:bodyP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a:spcBef>
                <a:spcPct val="0"/>
              </a:spcBef>
              <a:buClrTx/>
              <a:buFontTx/>
              <a:buNone/>
            </a:pPr>
            <a:r>
              <a:rPr lang="en-GB" altLang="en-US" sz="1600" dirty="0" smtClean="0">
                <a:solidFill>
                  <a:schemeClr val="tx2"/>
                </a:solidFill>
              </a:rPr>
              <a:t>Script created by GFC_PSPART utility</a:t>
            </a:r>
            <a:endParaRPr lang="en-GB" altLang="en-US" sz="1600" dirty="0">
              <a:solidFill>
                <a:schemeClr val="tx2"/>
              </a:solidFill>
            </a:endParaRPr>
          </a:p>
        </p:txBody>
      </p:sp>
    </p:spTree>
    <p:extLst>
      <p:ext uri="{BB962C8B-B14F-4D97-AF65-F5344CB8AC3E}">
        <p14:creationId xmlns:p14="http://schemas.microsoft.com/office/powerpoint/2010/main" val="3652770423"/>
      </p:ext>
    </p:extLst>
  </p:cSld>
  <p:clrMapOvr>
    <a:masterClrMapping/>
  </p:clrMapOvr>
  <p:transition advTm="873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GB" dirty="0" smtClean="0"/>
              <a:t>Import DDL from Oracle Catalogue</a:t>
            </a:r>
            <a:endParaRPr lang="en-GB" dirty="0"/>
          </a:p>
        </p:txBody>
      </p:sp>
      <p:sp>
        <p:nvSpPr>
          <p:cNvPr id="5" name="Date Placeholder 4"/>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6" name="Footer Placeholder 5"/>
          <p:cNvSpPr>
            <a:spLocks noGrp="1"/>
          </p:cNvSpPr>
          <p:nvPr>
            <p:ph type="ftr" sz="quarter" idx="11"/>
          </p:nvPr>
        </p:nvSpPr>
        <p:spPr/>
        <p:txBody>
          <a:bodyPr/>
          <a:lstStyle/>
          <a:p>
            <a:pPr>
              <a:defRPr/>
            </a:pPr>
            <a:r>
              <a:rPr lang="en-US" altLang="en-US" smtClean="0"/>
              <a:t>©2015 www.go-faster.co.uk </a:t>
            </a:r>
            <a:endParaRPr lang="en-US" altLang="en-US"/>
          </a:p>
        </p:txBody>
      </p:sp>
      <p:sp>
        <p:nvSpPr>
          <p:cNvPr id="7" name="Slide Number Placeholder 6"/>
          <p:cNvSpPr>
            <a:spLocks noGrp="1"/>
          </p:cNvSpPr>
          <p:nvPr>
            <p:ph type="sldNum" sz="quarter" idx="12"/>
          </p:nvPr>
        </p:nvSpPr>
        <p:spPr/>
        <p:txBody>
          <a:bodyPr/>
          <a:lstStyle/>
          <a:p>
            <a:pPr>
              <a:defRPr/>
            </a:pPr>
            <a:fld id="{5E1F9E8A-B199-4EF4-8E6E-65D7B5BC9E0F}" type="slidenum">
              <a:rPr lang="en-US" altLang="en-US" smtClean="0"/>
              <a:pPr>
                <a:defRPr/>
              </a:pPr>
              <a:t>73</a:t>
            </a:fld>
            <a:endParaRPr lang="en-US" altLang="en-US"/>
          </a:p>
        </p:txBody>
      </p:sp>
      <p:pic>
        <p:nvPicPr>
          <p:cNvPr id="8" name="Picture 7"/>
          <p:cNvPicPr/>
          <p:nvPr/>
        </p:nvPicPr>
        <p:blipFill>
          <a:blip r:embed="rId2"/>
          <a:stretch>
            <a:fillRect/>
          </a:stretch>
        </p:blipFill>
        <p:spPr>
          <a:xfrm>
            <a:off x="755576" y="1551544"/>
            <a:ext cx="7772400" cy="5286375"/>
          </a:xfrm>
          <a:prstGeom prst="rect">
            <a:avLst/>
          </a:prstGeom>
        </p:spPr>
      </p:pic>
    </p:spTree>
    <p:extLst>
      <p:ext uri="{BB962C8B-B14F-4D97-AF65-F5344CB8AC3E}">
        <p14:creationId xmlns:p14="http://schemas.microsoft.com/office/powerpoint/2010/main" val="3502593642"/>
      </p:ext>
    </p:extLst>
  </p:cSld>
  <p:clrMapOvr>
    <a:masterClrMapping/>
  </p:clrMapOvr>
  <p:transition advTm="11013"/>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GB" dirty="0" smtClean="0"/>
              <a:t>Example 3: Partitioning in GP_RSLT_ACUM</a:t>
            </a:r>
            <a:endParaRPr lang="en-GB" dirty="0"/>
          </a:p>
        </p:txBody>
      </p:sp>
      <p:sp>
        <p:nvSpPr>
          <p:cNvPr id="9" name="Content Placeholder 8"/>
          <p:cNvSpPr>
            <a:spLocks noGrp="1"/>
          </p:cNvSpPr>
          <p:nvPr>
            <p:ph idx="1"/>
          </p:nvPr>
        </p:nvSpPr>
        <p:spPr/>
        <p:txBody>
          <a:bodyPr>
            <a:normAutofit lnSpcReduction="10000"/>
          </a:bodyPr>
          <a:lstStyle/>
          <a:p>
            <a:r>
              <a:rPr lang="en-GB" dirty="0" smtClean="0"/>
              <a:t>Main payroll result table</a:t>
            </a:r>
          </a:p>
          <a:p>
            <a:pPr lvl="1"/>
            <a:r>
              <a:rPr lang="en-GB" dirty="0" smtClean="0"/>
              <a:t>I have seen systems with &gt;1 billion rows</a:t>
            </a:r>
          </a:p>
          <a:p>
            <a:pPr lvl="1"/>
            <a:r>
              <a:rPr lang="en-GB" dirty="0" smtClean="0"/>
              <a:t>Range partition on EMPLID</a:t>
            </a:r>
          </a:p>
          <a:p>
            <a:pPr lvl="1"/>
            <a:r>
              <a:rPr lang="en-GB" dirty="0" smtClean="0"/>
              <a:t>Sub-partition in CAL_RUN_ID</a:t>
            </a:r>
          </a:p>
          <a:p>
            <a:r>
              <a:rPr lang="en-GB" dirty="0" smtClean="0"/>
              <a:t>Partitioning utility</a:t>
            </a:r>
          </a:p>
          <a:p>
            <a:pPr lvl="1"/>
            <a:r>
              <a:rPr lang="en-GB" dirty="0" smtClean="0"/>
              <a:t>Cannot specify tablespace on sub-partition template</a:t>
            </a:r>
          </a:p>
          <a:p>
            <a:pPr lvl="1"/>
            <a:r>
              <a:rPr lang="en-GB" dirty="0" smtClean="0"/>
              <a:t>So swapped partition keys</a:t>
            </a:r>
            <a:endParaRPr lang="en-GB" dirty="0"/>
          </a:p>
        </p:txBody>
      </p:sp>
      <p:sp>
        <p:nvSpPr>
          <p:cNvPr id="5" name="Date Placeholder 4"/>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6" name="Footer Placeholder 5"/>
          <p:cNvSpPr>
            <a:spLocks noGrp="1"/>
          </p:cNvSpPr>
          <p:nvPr>
            <p:ph type="ftr" sz="quarter" idx="11"/>
          </p:nvPr>
        </p:nvSpPr>
        <p:spPr/>
        <p:txBody>
          <a:bodyPr/>
          <a:lstStyle/>
          <a:p>
            <a:pPr>
              <a:defRPr/>
            </a:pPr>
            <a:r>
              <a:rPr lang="en-US" altLang="en-US" smtClean="0"/>
              <a:t>©2015 www.go-faster.co.uk </a:t>
            </a:r>
            <a:endParaRPr lang="en-US" altLang="en-US"/>
          </a:p>
        </p:txBody>
      </p:sp>
      <p:sp>
        <p:nvSpPr>
          <p:cNvPr id="7" name="Slide Number Placeholder 6"/>
          <p:cNvSpPr>
            <a:spLocks noGrp="1"/>
          </p:cNvSpPr>
          <p:nvPr>
            <p:ph type="sldNum" sz="quarter" idx="12"/>
          </p:nvPr>
        </p:nvSpPr>
        <p:spPr/>
        <p:txBody>
          <a:bodyPr/>
          <a:lstStyle/>
          <a:p>
            <a:pPr>
              <a:defRPr/>
            </a:pPr>
            <a:fld id="{5E1F9E8A-B199-4EF4-8E6E-65D7B5BC9E0F}" type="slidenum">
              <a:rPr lang="en-US" altLang="en-US" smtClean="0"/>
              <a:pPr>
                <a:defRPr/>
              </a:pPr>
              <a:t>74</a:t>
            </a:fld>
            <a:endParaRPr lang="en-US" altLang="en-US"/>
          </a:p>
        </p:txBody>
      </p:sp>
    </p:spTree>
    <p:extLst>
      <p:ext uri="{BB962C8B-B14F-4D97-AF65-F5344CB8AC3E}">
        <p14:creationId xmlns:p14="http://schemas.microsoft.com/office/powerpoint/2010/main" val="2158942879"/>
      </p:ext>
    </p:extLst>
  </p:cSld>
  <p:clrMapOvr>
    <a:masterClrMapping/>
  </p:clrMapOvr>
  <p:transition advTm="24285"/>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75</a:t>
            </a:fld>
            <a:endParaRPr lang="en-US" altLang="en-US"/>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2483768" y="340648"/>
            <a:ext cx="6043184" cy="5852668"/>
          </a:xfrm>
          <a:prstGeom prst="rect">
            <a:avLst/>
          </a:prstGeom>
          <a:ln>
            <a:noFill/>
          </a:ln>
          <a:extLst>
            <a:ext uri="{53640926-AAD7-44D8-BBD7-CCE9431645EC}">
              <a14:shadowObscured xmlns:a14="http://schemas.microsoft.com/office/drawing/2010/main"/>
            </a:ext>
          </a:extLst>
        </p:spPr>
      </p:pic>
      <p:sp>
        <p:nvSpPr>
          <p:cNvPr id="9" name="AutoShape 4"/>
          <p:cNvSpPr>
            <a:spLocks noChangeArrowheads="1"/>
          </p:cNvSpPr>
          <p:nvPr/>
        </p:nvSpPr>
        <p:spPr bwMode="auto">
          <a:xfrm>
            <a:off x="2771800" y="1268760"/>
            <a:ext cx="1440160" cy="1332148"/>
          </a:xfrm>
          <a:prstGeom prst="flowChartAlternateProcess">
            <a:avLst/>
          </a:prstGeom>
          <a:noFill/>
          <a:ln w="381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
        <p:nvSpPr>
          <p:cNvPr id="10" name="AutoShape 4"/>
          <p:cNvSpPr>
            <a:spLocks noChangeArrowheads="1"/>
          </p:cNvSpPr>
          <p:nvPr/>
        </p:nvSpPr>
        <p:spPr bwMode="auto">
          <a:xfrm>
            <a:off x="2843808" y="2600908"/>
            <a:ext cx="1440160" cy="1332148"/>
          </a:xfrm>
          <a:prstGeom prst="flowChartAlternateProcess">
            <a:avLst/>
          </a:prstGeom>
          <a:noFill/>
          <a:ln w="381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
        <p:nvSpPr>
          <p:cNvPr id="11" name="AutoShape 4"/>
          <p:cNvSpPr>
            <a:spLocks noChangeArrowheads="1"/>
          </p:cNvSpPr>
          <p:nvPr/>
        </p:nvSpPr>
        <p:spPr bwMode="auto">
          <a:xfrm>
            <a:off x="6516216" y="2996952"/>
            <a:ext cx="1008112" cy="972108"/>
          </a:xfrm>
          <a:prstGeom prst="flowChartAlternateProcess">
            <a:avLst/>
          </a:prstGeom>
          <a:noFill/>
          <a:ln w="381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Tree>
    <p:custDataLst>
      <p:tags r:id="rId1"/>
    </p:custDataLst>
    <p:extLst>
      <p:ext uri="{BB962C8B-B14F-4D97-AF65-F5344CB8AC3E}">
        <p14:creationId xmlns:p14="http://schemas.microsoft.com/office/powerpoint/2010/main" val="1505980111"/>
      </p:ext>
    </p:extLst>
  </p:cSld>
  <p:clrMapOvr>
    <a:masterClrMapping/>
  </p:clrMapOvr>
  <p:transition advTm="3138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Generated DDL uses template syntax</a:t>
            </a:r>
            <a:endParaRPr lang="en-GB" dirty="0"/>
          </a:p>
        </p:txBody>
      </p:sp>
      <p:sp>
        <p:nvSpPr>
          <p:cNvPr id="6" name="Content Placeholder 5"/>
          <p:cNvSpPr>
            <a:spLocks noGrp="1"/>
          </p:cNvSpPr>
          <p:nvPr>
            <p:ph idx="1"/>
          </p:nvPr>
        </p:nvSpPr>
        <p:spPr/>
        <p:txBody>
          <a:bodyPr>
            <a:normAutofit fontScale="70000" lnSpcReduction="20000"/>
          </a:bodyPr>
          <a:lstStyle/>
          <a:p>
            <a:pPr marL="0" indent="0">
              <a:buNone/>
            </a:pPr>
            <a:r>
              <a:rPr lang="en-GB" sz="2000" dirty="0">
                <a:latin typeface="Lucida Console" panose="020B0609040504020204" pitchFamily="49" charset="0"/>
              </a:rPr>
              <a:t>PARTITION BY RANGE (CAL_RUN_ID) </a:t>
            </a:r>
          </a:p>
          <a:p>
            <a:pPr marL="0" indent="0">
              <a:buNone/>
            </a:pPr>
            <a:r>
              <a:rPr lang="en-GB" sz="2000" dirty="0">
                <a:latin typeface="Lucida Console" panose="020B0609040504020204" pitchFamily="49" charset="0"/>
              </a:rPr>
              <a:t>SUBPARTITION BY RANGE (EMPLID) </a:t>
            </a:r>
          </a:p>
          <a:p>
            <a:pPr marL="0" indent="0">
              <a:buNone/>
            </a:pPr>
            <a:r>
              <a:rPr lang="en-GB" sz="2000" dirty="0">
                <a:latin typeface="Lucida Console" panose="020B0609040504020204" pitchFamily="49" charset="0"/>
              </a:rPr>
              <a:t>SUBPARTITION TEMPLATE</a:t>
            </a:r>
          </a:p>
          <a:p>
            <a:pPr marL="0" indent="0">
              <a:buNone/>
            </a:pPr>
            <a:r>
              <a:rPr lang="en-GB" sz="2000" dirty="0">
                <a:latin typeface="Lucida Console" panose="020B0609040504020204" pitchFamily="49" charset="0"/>
              </a:rPr>
              <a:t>(</a:t>
            </a:r>
          </a:p>
          <a:p>
            <a:pPr marL="0" indent="0">
              <a:buNone/>
            </a:pPr>
            <a:r>
              <a:rPr lang="en-GB" sz="2000" dirty="0">
                <a:latin typeface="Lucida Console" panose="020B0609040504020204" pitchFamily="49" charset="0"/>
              </a:rPr>
              <a:t> SUBPARTITION SUB1 VALUES LESS THAN ('K9999999999'), </a:t>
            </a:r>
          </a:p>
          <a:p>
            <a:pPr marL="0" indent="0">
              <a:buNone/>
            </a:pPr>
            <a:r>
              <a:rPr lang="en-GB" sz="2000" dirty="0">
                <a:latin typeface="Lucida Console" panose="020B0609040504020204" pitchFamily="49" charset="0"/>
              </a:rPr>
              <a:t> SUBPARTITION SUB2 VALUES LESS THAN ('KE999999999'), </a:t>
            </a:r>
          </a:p>
          <a:p>
            <a:pPr marL="0" indent="0">
              <a:buNone/>
            </a:pPr>
            <a:r>
              <a:rPr lang="en-GB" sz="2000" dirty="0">
                <a:latin typeface="Lucida Console" panose="020B0609040504020204" pitchFamily="49" charset="0"/>
              </a:rPr>
              <a:t> SUBPARTITION SUB3 VALUES LESS THAN ('KM999999999'), </a:t>
            </a:r>
          </a:p>
          <a:p>
            <a:pPr marL="0" indent="0">
              <a:buNone/>
            </a:pPr>
            <a:r>
              <a:rPr lang="en-GB" sz="2000" dirty="0">
                <a:latin typeface="Lucida Console" panose="020B0609040504020204" pitchFamily="49" charset="0"/>
              </a:rPr>
              <a:t> SUBPARTITION SUB4 VALUES LESS THAN ('KT999999999') , </a:t>
            </a:r>
          </a:p>
          <a:p>
            <a:pPr marL="0" indent="0">
              <a:buNone/>
            </a:pPr>
            <a:r>
              <a:rPr lang="en-GB" sz="2000" dirty="0">
                <a:latin typeface="Lucida Console" panose="020B0609040504020204" pitchFamily="49" charset="0"/>
              </a:rPr>
              <a:t> SUBPARTITION PE_MAXVALUE VALUES LESS THAN (MAXVALUE)</a:t>
            </a:r>
          </a:p>
          <a:p>
            <a:pPr marL="0" indent="0">
              <a:buNone/>
            </a:pPr>
            <a:r>
              <a:rPr lang="en-GB" sz="2000" dirty="0">
                <a:latin typeface="Lucida Console" panose="020B0609040504020204" pitchFamily="49" charset="0"/>
              </a:rPr>
              <a:t>) </a:t>
            </a:r>
          </a:p>
          <a:p>
            <a:pPr marL="0" indent="0">
              <a:buNone/>
            </a:pPr>
            <a:r>
              <a:rPr lang="en-GB" sz="2000" dirty="0">
                <a:latin typeface="Lucida Console" panose="020B0609040504020204" pitchFamily="49" charset="0"/>
              </a:rPr>
              <a:t>(</a:t>
            </a:r>
          </a:p>
          <a:p>
            <a:pPr marL="0" indent="0">
              <a:buNone/>
            </a:pPr>
            <a:r>
              <a:rPr lang="en-GB" sz="2000" dirty="0">
                <a:latin typeface="Lucida Console" panose="020B0609040504020204" pitchFamily="49" charset="0"/>
              </a:rPr>
              <a:t> PARTITION STRM1 VALUES LESS THAN ('K9999999999') TABLESPACE GPPART1, </a:t>
            </a:r>
          </a:p>
          <a:p>
            <a:pPr marL="0" indent="0">
              <a:buNone/>
            </a:pPr>
            <a:r>
              <a:rPr lang="en-GB" sz="2000" dirty="0">
                <a:latin typeface="Lucida Console" panose="020B0609040504020204" pitchFamily="49" charset="0"/>
              </a:rPr>
              <a:t> PARTITION STRM2 VALUES LESS THAN ('KE999999999') TABLESPACE GPPART2, </a:t>
            </a:r>
          </a:p>
          <a:p>
            <a:pPr marL="0" indent="0">
              <a:buNone/>
            </a:pPr>
            <a:r>
              <a:rPr lang="en-GB" sz="2000" dirty="0">
                <a:latin typeface="Lucida Console" panose="020B0609040504020204" pitchFamily="49" charset="0"/>
              </a:rPr>
              <a:t> PARTITION STRM3 VALUES LESS THAN ('KM999999999') TABLESPACE GPPART3, </a:t>
            </a:r>
          </a:p>
          <a:p>
            <a:pPr marL="0" indent="0">
              <a:buNone/>
            </a:pPr>
            <a:r>
              <a:rPr lang="en-GB" sz="2000" dirty="0">
                <a:latin typeface="Lucida Console" panose="020B0609040504020204" pitchFamily="49" charset="0"/>
              </a:rPr>
              <a:t> PARTITION STRM4 VALUES LESS THAN ('KT999999999') TABLESPACE GPPART4, </a:t>
            </a:r>
          </a:p>
          <a:p>
            <a:pPr marL="0" indent="0">
              <a:buNone/>
            </a:pPr>
            <a:r>
              <a:rPr lang="en-GB" sz="2000" dirty="0">
                <a:latin typeface="Lucida Console" panose="020B0609040504020204" pitchFamily="49" charset="0"/>
              </a:rPr>
              <a:t> PARTITION PE_MAXVALUE VALUES LESS THAN (MAXVALUE) TABLESPACE GPPART4</a:t>
            </a:r>
          </a:p>
          <a:p>
            <a:pPr marL="0" indent="0">
              <a:buNone/>
            </a:pPr>
            <a:r>
              <a:rPr lang="en-GB" sz="2000" dirty="0">
                <a:latin typeface="Lucida Console" panose="020B0609040504020204" pitchFamily="49" charset="0"/>
              </a:rPr>
              <a:t>) </a:t>
            </a:r>
          </a:p>
          <a:p>
            <a:pPr marL="0" indent="0">
              <a:buNone/>
            </a:pPr>
            <a:r>
              <a:rPr lang="en-GB" sz="2000" dirty="0">
                <a:latin typeface="Lucida Console" panose="020B0609040504020204" pitchFamily="49" charset="0"/>
              </a:rPr>
              <a:t>PCTFREE 20 ENABLE ROW MOVEMENT</a:t>
            </a:r>
          </a:p>
          <a:p>
            <a:pPr marL="0" indent="0">
              <a:buNone/>
            </a:pPr>
            <a:endParaRPr lang="en-GB" sz="2000" dirty="0">
              <a:latin typeface="Lucida Console" panose="020B0609040504020204" pitchFamily="49" charset="0"/>
            </a:endParaRPr>
          </a:p>
        </p:txBody>
      </p:sp>
      <p:sp>
        <p:nvSpPr>
          <p:cNvPr id="2" name="Date Placeholder 1"/>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3" name="Footer Placeholder 2"/>
          <p:cNvSpPr>
            <a:spLocks noGrp="1"/>
          </p:cNvSpPr>
          <p:nvPr>
            <p:ph type="ftr" sz="quarter" idx="11"/>
          </p:nvPr>
        </p:nvSpPr>
        <p:spPr/>
        <p:txBody>
          <a:bodyPr/>
          <a:lstStyle/>
          <a:p>
            <a:pPr>
              <a:defRPr/>
            </a:pPr>
            <a:r>
              <a:rPr lang="en-US" altLang="en-US" smtClean="0"/>
              <a:t>©2015 www.go-faster.co.uk </a:t>
            </a:r>
            <a:endParaRPr lang="en-US" altLang="en-US"/>
          </a:p>
        </p:txBody>
      </p:sp>
      <p:sp>
        <p:nvSpPr>
          <p:cNvPr id="4" name="Slide Number Placeholder 3"/>
          <p:cNvSpPr>
            <a:spLocks noGrp="1"/>
          </p:cNvSpPr>
          <p:nvPr>
            <p:ph type="sldNum" sz="quarter" idx="12"/>
          </p:nvPr>
        </p:nvSpPr>
        <p:spPr/>
        <p:txBody>
          <a:bodyPr/>
          <a:lstStyle/>
          <a:p>
            <a:pPr>
              <a:defRPr/>
            </a:pPr>
            <a:fld id="{DCBD9DEE-BB2F-44E7-AB98-C2F45177827E}" type="slidenum">
              <a:rPr lang="en-US" altLang="en-US" smtClean="0"/>
              <a:pPr>
                <a:defRPr/>
              </a:pPr>
              <a:t>76</a:t>
            </a:fld>
            <a:endParaRPr lang="en-US" altLang="en-US"/>
          </a:p>
        </p:txBody>
      </p:sp>
    </p:spTree>
    <p:extLst>
      <p:ext uri="{BB962C8B-B14F-4D97-AF65-F5344CB8AC3E}">
        <p14:creationId xmlns:p14="http://schemas.microsoft.com/office/powerpoint/2010/main" val="1309177924"/>
      </p:ext>
    </p:extLst>
  </p:cSld>
  <p:clrMapOvr>
    <a:masterClrMapping/>
  </p:clrMapOvr>
  <p:transition advTm="28672"/>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Partitioning in Global Payroll</a:t>
            </a:r>
            <a:endParaRPr lang="en-GB" dirty="0"/>
          </a:p>
        </p:txBody>
      </p:sp>
      <p:sp>
        <p:nvSpPr>
          <p:cNvPr id="3" name="Content Placeholder 2"/>
          <p:cNvSpPr>
            <a:spLocks noGrp="1"/>
          </p:cNvSpPr>
          <p:nvPr>
            <p:ph idx="1"/>
          </p:nvPr>
        </p:nvSpPr>
        <p:spPr/>
        <p:txBody>
          <a:bodyPr/>
          <a:lstStyle/>
          <a:p>
            <a:r>
              <a:rPr lang="en-GB" dirty="0" smtClean="0"/>
              <a:t>In GP with GB extensions</a:t>
            </a:r>
          </a:p>
          <a:p>
            <a:pPr lvl="1"/>
            <a:r>
              <a:rPr lang="en-GB" dirty="0" smtClean="0"/>
              <a:t>45 similarly range partitioned tables</a:t>
            </a:r>
          </a:p>
          <a:p>
            <a:pPr lvl="1"/>
            <a:r>
              <a:rPr lang="en-GB" dirty="0" smtClean="0"/>
              <a:t>2 – 6 of which are sub partitioned</a:t>
            </a:r>
          </a:p>
          <a:p>
            <a:r>
              <a:rPr lang="en-GB" dirty="0" smtClean="0"/>
              <a:t>I want define a single partitioning strategy </a:t>
            </a:r>
          </a:p>
          <a:p>
            <a:pPr lvl="1"/>
            <a:r>
              <a:rPr lang="en-GB" dirty="0" smtClean="0"/>
              <a:t>Apply it to 45 tables.</a:t>
            </a:r>
          </a:p>
          <a:p>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77</a:t>
            </a:fld>
            <a:endParaRPr lang="en-US" altLang="en-US"/>
          </a:p>
        </p:txBody>
      </p:sp>
    </p:spTree>
    <p:extLst>
      <p:ext uri="{BB962C8B-B14F-4D97-AF65-F5344CB8AC3E}">
        <p14:creationId xmlns:p14="http://schemas.microsoft.com/office/powerpoint/2010/main" val="2533410906"/>
      </p:ext>
    </p:extLst>
  </p:cSld>
  <p:clrMapOvr>
    <a:masterClrMapping/>
  </p:clrMapOvr>
  <p:transition advTm="43524"/>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opinion</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This utility doesn’t help me manage a complex partitioning strategy over time.</a:t>
            </a:r>
          </a:p>
          <a:p>
            <a:r>
              <a:rPr lang="en-GB" dirty="0" smtClean="0"/>
              <a:t>I had expected an extension to the structured metadata in the PeopleTools tables.</a:t>
            </a:r>
          </a:p>
          <a:p>
            <a:pPr lvl="1"/>
            <a:r>
              <a:rPr lang="en-GB" dirty="0" smtClean="0"/>
              <a:t>None of the attributes that I enter are stored.  They are lost when I leave the component.</a:t>
            </a:r>
          </a:p>
          <a:p>
            <a:pPr lvl="1"/>
            <a:r>
              <a:rPr lang="en-GB" dirty="0" smtClean="0"/>
              <a:t>What we have is a one time DDL generator, and then we store the DDL</a:t>
            </a:r>
          </a:p>
          <a:p>
            <a:r>
              <a:rPr lang="en-GB" dirty="0" smtClean="0"/>
              <a:t>The partitioning utility component doesn’t do much I can’t do with a text editor</a:t>
            </a:r>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78</a:t>
            </a:fld>
            <a:endParaRPr lang="en-US" altLang="en-US"/>
          </a:p>
        </p:txBody>
      </p:sp>
    </p:spTree>
    <p:extLst>
      <p:ext uri="{BB962C8B-B14F-4D97-AF65-F5344CB8AC3E}">
        <p14:creationId xmlns:p14="http://schemas.microsoft.com/office/powerpoint/2010/main" val="2041720855"/>
      </p:ext>
    </p:extLst>
  </p:cSld>
  <p:clrMapOvr>
    <a:masterClrMapping/>
  </p:clrMapOvr>
  <p:transition advTm="27386"/>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eaLnBrk="0" fontAlgn="base" hangingPunct="0"/>
            <a:r>
              <a:rPr lang="en-GB" sz="4400" i="1" dirty="0" smtClean="0">
                <a:solidFill>
                  <a:schemeClr val="tx2"/>
                </a:solidFill>
                <a:effectLst/>
                <a:latin typeface="+mj-lt"/>
                <a:ea typeface="+mj-ea"/>
                <a:cs typeface="+mj-cs"/>
              </a:rPr>
              <a:t>%</a:t>
            </a:r>
            <a:r>
              <a:rPr lang="en-GB" sz="4400" i="1" dirty="0" err="1" smtClean="0">
                <a:solidFill>
                  <a:schemeClr val="tx2"/>
                </a:solidFill>
                <a:effectLst/>
                <a:latin typeface="+mj-lt"/>
                <a:ea typeface="+mj-ea"/>
                <a:cs typeface="+mj-cs"/>
              </a:rPr>
              <a:t>SQLHint</a:t>
            </a:r>
            <a:r>
              <a:rPr lang="en-GB" sz="4400" i="1" dirty="0" smtClean="0">
                <a:solidFill>
                  <a:schemeClr val="tx2"/>
                </a:solidFill>
                <a:effectLst/>
                <a:latin typeface="+mj-lt"/>
                <a:ea typeface="+mj-ea"/>
                <a:cs typeface="+mj-cs"/>
              </a:rPr>
              <a:t> Meta-SQL</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Processed after all other expansions and meta-SQL</a:t>
            </a:r>
          </a:p>
          <a:p>
            <a:pPr lvl="1"/>
            <a:r>
              <a:rPr lang="en-GB" dirty="0" smtClean="0"/>
              <a:t>Searches SQL string</a:t>
            </a:r>
          </a:p>
          <a:p>
            <a:pPr lvl="1"/>
            <a:r>
              <a:rPr lang="en-GB" dirty="0" smtClean="0"/>
              <a:t>finds n</a:t>
            </a:r>
            <a:r>
              <a:rPr lang="en-GB" baseline="30000" dirty="0" smtClean="0"/>
              <a:t>th</a:t>
            </a:r>
            <a:r>
              <a:rPr lang="en-GB" dirty="0" smtClean="0"/>
              <a:t> occurrence of SQL </a:t>
            </a:r>
            <a:r>
              <a:rPr lang="en-GB" dirty="0" err="1" smtClean="0"/>
              <a:t>keword</a:t>
            </a:r>
            <a:endParaRPr lang="en-GB" dirty="0" smtClean="0"/>
          </a:p>
          <a:p>
            <a:pPr lvl="1"/>
            <a:r>
              <a:rPr lang="en-GB" dirty="0" smtClean="0"/>
              <a:t>Inserts a string after it</a:t>
            </a:r>
          </a:p>
          <a:p>
            <a:r>
              <a:rPr lang="en-GB" dirty="0" smtClean="0"/>
              <a:t>Particularly effective with %</a:t>
            </a:r>
            <a:r>
              <a:rPr lang="en-GB" dirty="0" err="1" smtClean="0"/>
              <a:t>InsertSelect</a:t>
            </a:r>
            <a:r>
              <a:rPr lang="en-GB" dirty="0" smtClean="0"/>
              <a:t>() meta-SQL.</a:t>
            </a:r>
          </a:p>
          <a:p>
            <a:r>
              <a:rPr lang="en-GB" dirty="0" smtClean="0"/>
              <a:t>Advantage for Oracle’s own developers</a:t>
            </a:r>
          </a:p>
          <a:p>
            <a:pPr lvl="1"/>
            <a:r>
              <a:rPr lang="en-GB" dirty="0" smtClean="0"/>
              <a:t>Platform specific hints</a:t>
            </a:r>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79</a:t>
            </a:fld>
            <a:endParaRPr lang="en-US" altLang="en-US"/>
          </a:p>
        </p:txBody>
      </p:sp>
    </p:spTree>
    <p:extLst>
      <p:ext uri="{BB962C8B-B14F-4D97-AF65-F5344CB8AC3E}">
        <p14:creationId xmlns:p14="http://schemas.microsoft.com/office/powerpoint/2010/main" val="1263928903"/>
      </p:ext>
    </p:extLst>
  </p:cSld>
  <p:clrMapOvr>
    <a:masterClrMapping/>
  </p:clrMapOvr>
  <p:transition advTm="545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itle 85"/>
          <p:cNvSpPr>
            <a:spLocks noGrp="1"/>
          </p:cNvSpPr>
          <p:nvPr>
            <p:ph type="title"/>
          </p:nvPr>
        </p:nvSpPr>
        <p:spPr/>
        <p:txBody>
          <a:bodyPr>
            <a:normAutofit fontScale="90000"/>
          </a:bodyPr>
          <a:lstStyle/>
          <a:p>
            <a:r>
              <a:rPr lang="en-GB" dirty="0"/>
              <a:t>Ascending Scan Descending Index</a:t>
            </a:r>
            <a:r>
              <a:rPr lang="en-GB" dirty="0" smtClean="0"/>
              <a:t/>
            </a:r>
            <a:br>
              <a:rPr lang="en-GB" dirty="0" smtClean="0"/>
            </a:br>
            <a:r>
              <a:rPr lang="en-GB" dirty="0" smtClean="0"/>
              <a:t>WHERE </a:t>
            </a:r>
            <a:r>
              <a:rPr lang="en-GB" dirty="0"/>
              <a:t>name &lt;</a:t>
            </a:r>
            <a:r>
              <a:rPr lang="en-GB" dirty="0" smtClean="0"/>
              <a:t>=‘Clark’ </a:t>
            </a:r>
            <a:endParaRPr lang="en-GB" dirty="0"/>
          </a:p>
        </p:txBody>
      </p:sp>
      <p:sp>
        <p:nvSpPr>
          <p:cNvPr id="101" name="Content Placeholder 100"/>
          <p:cNvSpPr>
            <a:spLocks noGrp="1"/>
          </p:cNvSpPr>
          <p:nvPr>
            <p:ph idx="1"/>
          </p:nvPr>
        </p:nvSpPr>
        <p:spPr/>
        <p:txBody>
          <a:bodyPr/>
          <a:lstStyle/>
          <a:p>
            <a:r>
              <a:rPr lang="en-GB" sz="2800" dirty="0"/>
              <a:t>Descending indexes use </a:t>
            </a:r>
            <a:r>
              <a:rPr lang="en-GB" sz="2800" dirty="0" err="1">
                <a:solidFill>
                  <a:srgbClr val="92D050"/>
                </a:solidFill>
                <a:latin typeface="Lucida Console" panose="020B0609040504020204" pitchFamily="49" charset="0"/>
              </a:rPr>
              <a:t>sys_op_descend</a:t>
            </a:r>
            <a:r>
              <a:rPr lang="en-GB" sz="2800" dirty="0" smtClean="0">
                <a:solidFill>
                  <a:srgbClr val="92D050"/>
                </a:solidFill>
                <a:latin typeface="Lucida Console" panose="020B0609040504020204" pitchFamily="49" charset="0"/>
              </a:rPr>
              <a:t>()</a:t>
            </a:r>
            <a:endParaRPr lang="en-GB" dirty="0">
              <a:solidFill>
                <a:srgbClr val="92D050"/>
              </a:solidFill>
              <a:latin typeface="Lucida Console" panose="020B0609040504020204" pitchFamily="49" charset="0"/>
            </a:endParaRP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8</a:t>
            </a:fld>
            <a:endParaRPr lang="en-US" altLang="en-US"/>
          </a:p>
        </p:txBody>
      </p:sp>
      <p:sp>
        <p:nvSpPr>
          <p:cNvPr id="10" name="TextBox 9"/>
          <p:cNvSpPr txBox="1"/>
          <p:nvPr/>
        </p:nvSpPr>
        <p:spPr>
          <a:xfrm>
            <a:off x="2173305" y="3984738"/>
            <a:ext cx="742511" cy="646331"/>
          </a:xfrm>
          <a:prstGeom prst="rect">
            <a:avLst/>
          </a:prstGeom>
          <a:solidFill>
            <a:srgbClr val="FFFFFF"/>
          </a:solidFill>
        </p:spPr>
        <p:txBody>
          <a:bodyPr wrap="none" rtlCol="0" anchor="ctr" anchorCtr="1">
            <a:spAutoFit/>
          </a:bodyPr>
          <a:lstStyle/>
          <a:p>
            <a:r>
              <a:rPr lang="en-GB" sz="1200" b="1" dirty="0" smtClean="0">
                <a:solidFill>
                  <a:schemeClr val="bg1"/>
                </a:solidFill>
                <a:latin typeface="Courier New" panose="02070309020205020404" pitchFamily="49" charset="0"/>
              </a:rPr>
              <a:t>Ward</a:t>
            </a:r>
          </a:p>
          <a:p>
            <a:r>
              <a:rPr lang="en-GB" sz="1200" b="1" dirty="0" smtClean="0">
                <a:solidFill>
                  <a:schemeClr val="bg1"/>
                </a:solidFill>
                <a:latin typeface="Courier New" panose="02070309020205020404" pitchFamily="49" charset="0"/>
              </a:rPr>
              <a:t>Smith</a:t>
            </a:r>
          </a:p>
          <a:p>
            <a:r>
              <a:rPr lang="en-GB" sz="1200" b="1" dirty="0" smtClean="0">
                <a:solidFill>
                  <a:schemeClr val="bg1"/>
                </a:solidFill>
                <a:latin typeface="Courier New" panose="02070309020205020404" pitchFamily="49" charset="0"/>
              </a:rPr>
              <a:t>Martin</a:t>
            </a:r>
            <a:endParaRPr lang="en-GB" sz="1200" b="1" dirty="0">
              <a:solidFill>
                <a:schemeClr val="bg1"/>
              </a:solidFill>
              <a:latin typeface="Courier New" panose="02070309020205020404" pitchFamily="49" charset="0"/>
            </a:endParaRPr>
          </a:p>
        </p:txBody>
      </p:sp>
      <p:sp>
        <p:nvSpPr>
          <p:cNvPr id="11" name="TextBox 10"/>
          <p:cNvSpPr txBox="1"/>
          <p:nvPr/>
        </p:nvSpPr>
        <p:spPr>
          <a:xfrm>
            <a:off x="6537247" y="3984738"/>
            <a:ext cx="649537" cy="646331"/>
          </a:xfrm>
          <a:prstGeom prst="rect">
            <a:avLst/>
          </a:prstGeom>
          <a:solidFill>
            <a:srgbClr val="FFFFFF"/>
          </a:solidFill>
        </p:spPr>
        <p:txBody>
          <a:bodyPr wrap="none" rtlCol="0" anchor="ctr" anchorCtr="1">
            <a:spAutoFit/>
          </a:bodyPr>
          <a:lstStyle/>
          <a:p>
            <a:r>
              <a:rPr lang="en-GB" sz="1200" b="1" dirty="0" smtClean="0">
                <a:solidFill>
                  <a:schemeClr val="bg1"/>
                </a:solidFill>
                <a:latin typeface="Courier New" panose="02070309020205020404" pitchFamily="49" charset="0"/>
              </a:rPr>
              <a:t>Jones</a:t>
            </a:r>
          </a:p>
          <a:p>
            <a:r>
              <a:rPr lang="en-GB" sz="1200" b="1" dirty="0" smtClean="0">
                <a:solidFill>
                  <a:schemeClr val="bg1"/>
                </a:solidFill>
                <a:latin typeface="Courier New" panose="02070309020205020404" pitchFamily="49" charset="0"/>
              </a:rPr>
              <a:t>Ford</a:t>
            </a:r>
          </a:p>
          <a:p>
            <a:r>
              <a:rPr lang="en-GB" sz="1200" b="1" dirty="0" smtClean="0">
                <a:solidFill>
                  <a:schemeClr val="bg1"/>
                </a:solidFill>
                <a:latin typeface="Courier New" panose="02070309020205020404" pitchFamily="49" charset="0"/>
              </a:rPr>
              <a:t>Allen</a:t>
            </a:r>
            <a:endParaRPr lang="en-GB" sz="1200" b="1" dirty="0">
              <a:solidFill>
                <a:schemeClr val="bg1"/>
              </a:solidFill>
              <a:latin typeface="Courier New" panose="02070309020205020404" pitchFamily="49" charset="0"/>
            </a:endParaRPr>
          </a:p>
        </p:txBody>
      </p:sp>
      <p:cxnSp>
        <p:nvCxnSpPr>
          <p:cNvPr id="29" name="Straight Arrow Connector 28"/>
          <p:cNvCxnSpPr/>
          <p:nvPr/>
        </p:nvCxnSpPr>
        <p:spPr bwMode="auto">
          <a:xfrm flipV="1">
            <a:off x="1426079" y="5568914"/>
            <a:ext cx="747161" cy="635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p:nvPr/>
        </p:nvCxnSpPr>
        <p:spPr bwMode="auto">
          <a:xfrm flipV="1">
            <a:off x="2915816" y="5568914"/>
            <a:ext cx="747161" cy="635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p:nvPr/>
        </p:nvCxnSpPr>
        <p:spPr bwMode="auto">
          <a:xfrm flipV="1">
            <a:off x="4427984" y="5568914"/>
            <a:ext cx="747161" cy="635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p:cNvCxnSpPr/>
          <p:nvPr/>
        </p:nvCxnSpPr>
        <p:spPr bwMode="auto">
          <a:xfrm flipV="1">
            <a:off x="5796136" y="5568914"/>
            <a:ext cx="747161" cy="635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35"/>
          <p:cNvCxnSpPr/>
          <p:nvPr/>
        </p:nvCxnSpPr>
        <p:spPr bwMode="auto">
          <a:xfrm flipV="1">
            <a:off x="7164288" y="5568914"/>
            <a:ext cx="747161" cy="635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p:cNvCxnSpPr/>
          <p:nvPr/>
        </p:nvCxnSpPr>
        <p:spPr bwMode="auto">
          <a:xfrm flipH="1">
            <a:off x="1426079" y="5784938"/>
            <a:ext cx="769657" cy="1"/>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p:cNvCxnSpPr/>
          <p:nvPr/>
        </p:nvCxnSpPr>
        <p:spPr bwMode="auto">
          <a:xfrm flipH="1">
            <a:off x="2915816" y="5784938"/>
            <a:ext cx="769657" cy="1"/>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Arrow Connector 44"/>
          <p:cNvCxnSpPr/>
          <p:nvPr/>
        </p:nvCxnSpPr>
        <p:spPr bwMode="auto">
          <a:xfrm flipH="1">
            <a:off x="4378407" y="5784938"/>
            <a:ext cx="769657" cy="1"/>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Arrow Connector 45"/>
          <p:cNvCxnSpPr/>
          <p:nvPr/>
        </p:nvCxnSpPr>
        <p:spPr bwMode="auto">
          <a:xfrm flipH="1">
            <a:off x="5746559" y="5784938"/>
            <a:ext cx="769657" cy="1"/>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Arrow Connector 46"/>
          <p:cNvCxnSpPr/>
          <p:nvPr/>
        </p:nvCxnSpPr>
        <p:spPr bwMode="auto">
          <a:xfrm flipH="1">
            <a:off x="7114711" y="5784938"/>
            <a:ext cx="769657" cy="1"/>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Arrow Connector 47"/>
          <p:cNvCxnSpPr>
            <a:stCxn id="9" idx="3"/>
            <a:endCxn id="11" idx="0"/>
          </p:cNvCxnSpPr>
          <p:nvPr/>
        </p:nvCxnSpPr>
        <p:spPr bwMode="auto">
          <a:xfrm>
            <a:off x="5149529" y="3063443"/>
            <a:ext cx="1712487" cy="921295"/>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Arrow Connector 50"/>
          <p:cNvCxnSpPr>
            <a:stCxn id="9" idx="1"/>
            <a:endCxn id="10" idx="0"/>
          </p:cNvCxnSpPr>
          <p:nvPr/>
        </p:nvCxnSpPr>
        <p:spPr bwMode="auto">
          <a:xfrm flipH="1">
            <a:off x="2544561" y="3063443"/>
            <a:ext cx="1862457" cy="921295"/>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Arrow Connector 55"/>
          <p:cNvCxnSpPr>
            <a:endCxn id="16" idx="0"/>
          </p:cNvCxnSpPr>
          <p:nvPr/>
        </p:nvCxnSpPr>
        <p:spPr bwMode="auto">
          <a:xfrm>
            <a:off x="7186784" y="4137138"/>
            <a:ext cx="1022417" cy="1330151"/>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Arrow Connector 58"/>
          <p:cNvCxnSpPr>
            <a:stCxn id="11" idx="3"/>
            <a:endCxn id="14" idx="0"/>
          </p:cNvCxnSpPr>
          <p:nvPr/>
        </p:nvCxnSpPr>
        <p:spPr bwMode="auto">
          <a:xfrm flipH="1">
            <a:off x="6841049" y="4307904"/>
            <a:ext cx="345735" cy="1067052"/>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Arrow Connector 61"/>
          <p:cNvCxnSpPr>
            <a:stCxn id="11" idx="1"/>
            <a:endCxn id="15" idx="0"/>
          </p:cNvCxnSpPr>
          <p:nvPr/>
        </p:nvCxnSpPr>
        <p:spPr bwMode="auto">
          <a:xfrm flipH="1">
            <a:off x="5472897" y="4307904"/>
            <a:ext cx="1064350" cy="1159385"/>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Arrow Connector 64"/>
          <p:cNvCxnSpPr>
            <a:endCxn id="17" idx="0"/>
          </p:cNvCxnSpPr>
          <p:nvPr/>
        </p:nvCxnSpPr>
        <p:spPr bwMode="auto">
          <a:xfrm>
            <a:off x="2915816" y="4137138"/>
            <a:ext cx="1140913" cy="1330151"/>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Arrow Connector 68"/>
          <p:cNvCxnSpPr>
            <a:stCxn id="10" idx="3"/>
            <a:endCxn id="13" idx="0"/>
          </p:cNvCxnSpPr>
          <p:nvPr/>
        </p:nvCxnSpPr>
        <p:spPr bwMode="auto">
          <a:xfrm flipH="1">
            <a:off x="2544561" y="4307904"/>
            <a:ext cx="371255" cy="1067052"/>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Arrow Connector 71"/>
          <p:cNvCxnSpPr>
            <a:endCxn id="12" idx="0"/>
          </p:cNvCxnSpPr>
          <p:nvPr/>
        </p:nvCxnSpPr>
        <p:spPr bwMode="auto">
          <a:xfrm flipH="1">
            <a:off x="1054824" y="4631069"/>
            <a:ext cx="1486502" cy="84257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Curved Connector 75"/>
          <p:cNvCxnSpPr>
            <a:stCxn id="9" idx="3"/>
          </p:cNvCxnSpPr>
          <p:nvPr/>
        </p:nvCxnSpPr>
        <p:spPr bwMode="auto">
          <a:xfrm>
            <a:off x="5149529" y="3063443"/>
            <a:ext cx="1691488" cy="921295"/>
          </a:xfrm>
          <a:prstGeom prst="curvedConnector3">
            <a:avLst>
              <a:gd name="adj1" fmla="val 100127"/>
            </a:avLst>
          </a:prstGeom>
          <a:noFill/>
          <a:ln w="38100" cap="flat" cmpd="sng" algn="ctr">
            <a:solidFill>
              <a:srgbClr val="FFFF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Curved Connector 81"/>
          <p:cNvCxnSpPr>
            <a:stCxn id="11" idx="3"/>
            <a:endCxn id="14" idx="0"/>
          </p:cNvCxnSpPr>
          <p:nvPr/>
        </p:nvCxnSpPr>
        <p:spPr bwMode="auto">
          <a:xfrm flipH="1">
            <a:off x="6841049" y="4307904"/>
            <a:ext cx="345735" cy="1067052"/>
          </a:xfrm>
          <a:prstGeom prst="curvedConnector4">
            <a:avLst>
              <a:gd name="adj1" fmla="val -66120"/>
              <a:gd name="adj2" fmla="val 65143"/>
            </a:avLst>
          </a:prstGeom>
          <a:noFill/>
          <a:ln w="38100" cap="flat" cmpd="sng" algn="ctr">
            <a:solidFill>
              <a:srgbClr val="FFFF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Curved Connector 97"/>
          <p:cNvCxnSpPr>
            <a:stCxn id="14" idx="2"/>
            <a:endCxn id="16" idx="2"/>
          </p:cNvCxnSpPr>
          <p:nvPr/>
        </p:nvCxnSpPr>
        <p:spPr bwMode="auto">
          <a:xfrm rot="5400000" flipH="1" flipV="1">
            <a:off x="7478958" y="5291045"/>
            <a:ext cx="92333" cy="1368152"/>
          </a:xfrm>
          <a:prstGeom prst="curvedConnector3">
            <a:avLst>
              <a:gd name="adj1" fmla="val -247582"/>
            </a:avLst>
          </a:prstGeom>
          <a:noFill/>
          <a:ln w="38100" cap="flat" cmpd="sng" algn="ctr">
            <a:solidFill>
              <a:srgbClr val="FFFF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4407018" y="2832610"/>
            <a:ext cx="742511" cy="461665"/>
          </a:xfrm>
          <a:prstGeom prst="rect">
            <a:avLst/>
          </a:prstGeom>
          <a:solidFill>
            <a:srgbClr val="FFFFFF"/>
          </a:solidFill>
        </p:spPr>
        <p:txBody>
          <a:bodyPr wrap="none" rtlCol="0" anchor="ctr" anchorCtr="1">
            <a:spAutoFit/>
          </a:bodyPr>
          <a:lstStyle/>
          <a:p>
            <a:r>
              <a:rPr lang="en-GB" sz="1200" b="1" dirty="0" smtClean="0">
                <a:solidFill>
                  <a:schemeClr val="bg1"/>
                </a:solidFill>
                <a:latin typeface="Courier New" panose="02070309020205020404" pitchFamily="49" charset="0"/>
              </a:rPr>
              <a:t>Turner</a:t>
            </a:r>
          </a:p>
          <a:p>
            <a:r>
              <a:rPr lang="en-GB" sz="1200" b="1" dirty="0" smtClean="0">
                <a:solidFill>
                  <a:schemeClr val="bg1"/>
                </a:solidFill>
                <a:latin typeface="Courier New" panose="02070309020205020404" pitchFamily="49" charset="0"/>
              </a:rPr>
              <a:t>King</a:t>
            </a:r>
            <a:endParaRPr lang="en-GB" sz="1200" b="1" dirty="0">
              <a:solidFill>
                <a:schemeClr val="bg1"/>
              </a:solidFill>
              <a:latin typeface="Courier New" panose="02070309020205020404" pitchFamily="49" charset="0"/>
            </a:endParaRPr>
          </a:p>
        </p:txBody>
      </p:sp>
      <p:sp>
        <p:nvSpPr>
          <p:cNvPr id="12" name="TextBox 11"/>
          <p:cNvSpPr txBox="1"/>
          <p:nvPr/>
        </p:nvSpPr>
        <p:spPr>
          <a:xfrm>
            <a:off x="683568" y="5473639"/>
            <a:ext cx="742511" cy="461665"/>
          </a:xfrm>
          <a:prstGeom prst="rect">
            <a:avLst/>
          </a:prstGeom>
          <a:solidFill>
            <a:srgbClr val="FFFFFF"/>
          </a:solidFill>
        </p:spPr>
        <p:txBody>
          <a:bodyPr wrap="none" rtlCol="0" anchor="ctr" anchorCtr="1">
            <a:spAutoFit/>
          </a:bodyPr>
          <a:lstStyle/>
          <a:p>
            <a:r>
              <a:rPr lang="en-GB" sz="1200" b="1" dirty="0" smtClean="0">
                <a:solidFill>
                  <a:schemeClr val="bg1"/>
                </a:solidFill>
                <a:latin typeface="Courier New" panose="02070309020205020404" pitchFamily="49" charset="0"/>
              </a:rPr>
              <a:t>Ward</a:t>
            </a:r>
          </a:p>
          <a:p>
            <a:r>
              <a:rPr lang="en-GB" sz="1200" b="1" dirty="0" smtClean="0">
                <a:solidFill>
                  <a:schemeClr val="bg1"/>
                </a:solidFill>
                <a:latin typeface="Courier New" panose="02070309020205020404" pitchFamily="49" charset="0"/>
              </a:rPr>
              <a:t>Turner</a:t>
            </a:r>
          </a:p>
        </p:txBody>
      </p:sp>
      <p:sp>
        <p:nvSpPr>
          <p:cNvPr id="13" name="TextBox 12"/>
          <p:cNvSpPr txBox="1"/>
          <p:nvPr/>
        </p:nvSpPr>
        <p:spPr>
          <a:xfrm>
            <a:off x="2173305" y="5374956"/>
            <a:ext cx="742511" cy="646331"/>
          </a:xfrm>
          <a:prstGeom prst="rect">
            <a:avLst/>
          </a:prstGeom>
          <a:solidFill>
            <a:srgbClr val="FFFFFF"/>
          </a:solidFill>
        </p:spPr>
        <p:txBody>
          <a:bodyPr wrap="none" rtlCol="0" anchor="ctr" anchorCtr="1">
            <a:spAutoFit/>
          </a:bodyPr>
          <a:lstStyle/>
          <a:p>
            <a:r>
              <a:rPr lang="en-GB" sz="1200" b="1" dirty="0">
                <a:solidFill>
                  <a:schemeClr val="bg1"/>
                </a:solidFill>
                <a:latin typeface="Courier New" panose="02070309020205020404" pitchFamily="49" charset="0"/>
              </a:rPr>
              <a:t>Smith</a:t>
            </a:r>
          </a:p>
          <a:p>
            <a:r>
              <a:rPr lang="en-GB" sz="1200" b="1" dirty="0" smtClean="0">
                <a:solidFill>
                  <a:schemeClr val="bg1"/>
                </a:solidFill>
                <a:latin typeface="Courier New" panose="02070309020205020404" pitchFamily="49" charset="0"/>
              </a:rPr>
              <a:t>Scott</a:t>
            </a:r>
            <a:endParaRPr lang="en-GB" sz="1200" b="1" dirty="0">
              <a:solidFill>
                <a:schemeClr val="bg1"/>
              </a:solidFill>
              <a:latin typeface="Courier New" panose="02070309020205020404" pitchFamily="49" charset="0"/>
            </a:endParaRPr>
          </a:p>
          <a:p>
            <a:r>
              <a:rPr lang="en-GB" sz="1200" b="1" dirty="0" smtClean="0">
                <a:solidFill>
                  <a:schemeClr val="bg1"/>
                </a:solidFill>
                <a:latin typeface="Courier New" panose="02070309020205020404" pitchFamily="49" charset="0"/>
              </a:rPr>
              <a:t>Miller</a:t>
            </a:r>
          </a:p>
        </p:txBody>
      </p:sp>
      <p:sp>
        <p:nvSpPr>
          <p:cNvPr id="14" name="TextBox 13"/>
          <p:cNvSpPr txBox="1"/>
          <p:nvPr/>
        </p:nvSpPr>
        <p:spPr>
          <a:xfrm>
            <a:off x="6516280" y="5374956"/>
            <a:ext cx="649537" cy="646331"/>
          </a:xfrm>
          <a:prstGeom prst="rect">
            <a:avLst/>
          </a:prstGeom>
          <a:solidFill>
            <a:srgbClr val="FFFFFF"/>
          </a:solidFill>
        </p:spPr>
        <p:txBody>
          <a:bodyPr wrap="none" rtlCol="0" anchor="ctr" anchorCtr="1">
            <a:spAutoFit/>
          </a:bodyPr>
          <a:lstStyle/>
          <a:p>
            <a:r>
              <a:rPr lang="en-GB" sz="1200" b="1" dirty="0">
                <a:solidFill>
                  <a:schemeClr val="bg1"/>
                </a:solidFill>
                <a:latin typeface="Courier New" panose="02070309020205020404" pitchFamily="49" charset="0"/>
              </a:rPr>
              <a:t>Ford</a:t>
            </a:r>
          </a:p>
          <a:p>
            <a:r>
              <a:rPr lang="en-GB" sz="1200" b="1" dirty="0" smtClean="0">
                <a:solidFill>
                  <a:schemeClr val="bg1"/>
                </a:solidFill>
                <a:latin typeface="Courier New" panose="02070309020205020404" pitchFamily="49" charset="0"/>
              </a:rPr>
              <a:t>Clark</a:t>
            </a:r>
          </a:p>
          <a:p>
            <a:r>
              <a:rPr lang="en-GB" sz="1200" b="1" dirty="0" smtClean="0">
                <a:solidFill>
                  <a:schemeClr val="bg1"/>
                </a:solidFill>
                <a:latin typeface="Courier New" panose="02070309020205020404" pitchFamily="49" charset="0"/>
              </a:rPr>
              <a:t>Blake</a:t>
            </a:r>
            <a:endParaRPr lang="en-GB" sz="1200" b="1" dirty="0">
              <a:solidFill>
                <a:schemeClr val="bg1"/>
              </a:solidFill>
              <a:latin typeface="Courier New" panose="02070309020205020404" pitchFamily="49" charset="0"/>
            </a:endParaRPr>
          </a:p>
        </p:txBody>
      </p:sp>
      <p:sp>
        <p:nvSpPr>
          <p:cNvPr id="15" name="TextBox 14"/>
          <p:cNvSpPr txBox="1"/>
          <p:nvPr/>
        </p:nvSpPr>
        <p:spPr>
          <a:xfrm>
            <a:off x="5148128" y="5467289"/>
            <a:ext cx="649537" cy="461665"/>
          </a:xfrm>
          <a:prstGeom prst="rect">
            <a:avLst/>
          </a:prstGeom>
          <a:solidFill>
            <a:srgbClr val="FFFFFF"/>
          </a:solidFill>
        </p:spPr>
        <p:txBody>
          <a:bodyPr wrap="none" rtlCol="0" anchor="ctr" anchorCtr="1">
            <a:spAutoFit/>
          </a:bodyPr>
          <a:lstStyle/>
          <a:p>
            <a:r>
              <a:rPr lang="en-GB" sz="1200" b="1" dirty="0" smtClean="0">
                <a:solidFill>
                  <a:schemeClr val="bg1"/>
                </a:solidFill>
                <a:latin typeface="Courier New" panose="02070309020205020404" pitchFamily="49" charset="0"/>
              </a:rPr>
              <a:t>Jones</a:t>
            </a:r>
          </a:p>
          <a:p>
            <a:r>
              <a:rPr lang="en-GB" sz="1200" b="1" dirty="0" smtClean="0">
                <a:solidFill>
                  <a:schemeClr val="bg1"/>
                </a:solidFill>
                <a:latin typeface="Courier New" panose="02070309020205020404" pitchFamily="49" charset="0"/>
              </a:rPr>
              <a:t>James</a:t>
            </a:r>
            <a:endParaRPr lang="en-GB" sz="1200" b="1" dirty="0">
              <a:solidFill>
                <a:schemeClr val="bg1"/>
              </a:solidFill>
              <a:latin typeface="Courier New" panose="02070309020205020404" pitchFamily="49" charset="0"/>
            </a:endParaRPr>
          </a:p>
        </p:txBody>
      </p:sp>
      <p:sp>
        <p:nvSpPr>
          <p:cNvPr id="16" name="TextBox 15"/>
          <p:cNvSpPr txBox="1"/>
          <p:nvPr/>
        </p:nvSpPr>
        <p:spPr>
          <a:xfrm>
            <a:off x="7884432" y="5467289"/>
            <a:ext cx="649537" cy="461665"/>
          </a:xfrm>
          <a:prstGeom prst="rect">
            <a:avLst/>
          </a:prstGeom>
          <a:solidFill>
            <a:srgbClr val="FFFFFF"/>
          </a:solidFill>
        </p:spPr>
        <p:txBody>
          <a:bodyPr wrap="none" rtlCol="0" anchor="ctr" anchorCtr="1">
            <a:spAutoFit/>
          </a:bodyPr>
          <a:lstStyle/>
          <a:p>
            <a:r>
              <a:rPr lang="en-GB" sz="1200" b="1" dirty="0">
                <a:solidFill>
                  <a:schemeClr val="bg1"/>
                </a:solidFill>
                <a:latin typeface="Courier New" panose="02070309020205020404" pitchFamily="49" charset="0"/>
              </a:rPr>
              <a:t>Allen</a:t>
            </a:r>
          </a:p>
          <a:p>
            <a:r>
              <a:rPr lang="en-GB" sz="1200" b="1" dirty="0" smtClean="0">
                <a:solidFill>
                  <a:schemeClr val="bg1"/>
                </a:solidFill>
                <a:latin typeface="Courier New" panose="02070309020205020404" pitchFamily="49" charset="0"/>
              </a:rPr>
              <a:t>Adams</a:t>
            </a:r>
          </a:p>
        </p:txBody>
      </p:sp>
      <p:sp>
        <p:nvSpPr>
          <p:cNvPr id="17" name="TextBox 16"/>
          <p:cNvSpPr txBox="1"/>
          <p:nvPr/>
        </p:nvSpPr>
        <p:spPr>
          <a:xfrm>
            <a:off x="3685473" y="5467289"/>
            <a:ext cx="742511" cy="461665"/>
          </a:xfrm>
          <a:prstGeom prst="rect">
            <a:avLst/>
          </a:prstGeom>
          <a:solidFill>
            <a:srgbClr val="FFFFFF"/>
          </a:solidFill>
        </p:spPr>
        <p:txBody>
          <a:bodyPr wrap="none" rtlCol="0" anchor="ctr" anchorCtr="1">
            <a:spAutoFit/>
          </a:bodyPr>
          <a:lstStyle/>
          <a:p>
            <a:r>
              <a:rPr lang="en-GB" sz="1200" b="1" dirty="0" smtClean="0">
                <a:solidFill>
                  <a:schemeClr val="bg1"/>
                </a:solidFill>
                <a:latin typeface="Courier New" panose="02070309020205020404" pitchFamily="49" charset="0"/>
              </a:rPr>
              <a:t>Martin</a:t>
            </a:r>
          </a:p>
          <a:p>
            <a:r>
              <a:rPr lang="en-GB" sz="1200" b="1" dirty="0" smtClean="0">
                <a:solidFill>
                  <a:schemeClr val="bg1"/>
                </a:solidFill>
                <a:latin typeface="Courier New" panose="02070309020205020404" pitchFamily="49" charset="0"/>
              </a:rPr>
              <a:t>King</a:t>
            </a:r>
            <a:endParaRPr lang="en-GB" sz="1200" b="1" dirty="0">
              <a:solidFill>
                <a:schemeClr val="bg1"/>
              </a:solidFill>
              <a:latin typeface="Courier New" panose="02070309020205020404" pitchFamily="49" charset="0"/>
            </a:endParaRPr>
          </a:p>
        </p:txBody>
      </p:sp>
    </p:spTree>
    <p:custDataLst>
      <p:tags r:id="rId1"/>
    </p:custDataLst>
    <p:extLst>
      <p:ext uri="{BB962C8B-B14F-4D97-AF65-F5344CB8AC3E}">
        <p14:creationId xmlns:p14="http://schemas.microsoft.com/office/powerpoint/2010/main" val="3324309184"/>
      </p:ext>
    </p:extLst>
  </p:cSld>
  <p:clrMapOvr>
    <a:masterClrMapping/>
  </p:clrMapOvr>
  <p:transition advTm="593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childTnLst>
                                  <p:subTnLst>
                                    <p:set>
                                      <p:cBhvr override="childStyle">
                                        <p:cTn dur="1" fill="hold" display="0" masterRel="nextClick" afterEffect="1"/>
                                        <p:tgtEl>
                                          <p:spTgt spid="101">
                                            <p:txEl>
                                              <p:pRg st="0" end="0"/>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wipe(left)">
                                      <p:cBhvr>
                                        <p:cTn id="11" dur="500"/>
                                        <p:tgtEl>
                                          <p:spTgt spid="7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wipe(up)">
                                      <p:cBhvr>
                                        <p:cTn id="16" dur="500"/>
                                        <p:tgtEl>
                                          <p:spTgt spid="8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left)">
                                      <p:cBhvr>
                                        <p:cTn id="21"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Prior to 8.54</a:t>
            </a:r>
            <a:endParaRPr lang="en-GB" dirty="0"/>
          </a:p>
        </p:txBody>
      </p:sp>
      <p:sp>
        <p:nvSpPr>
          <p:cNvPr id="3" name="Content Placeholder 2"/>
          <p:cNvSpPr>
            <a:spLocks noGrp="1"/>
          </p:cNvSpPr>
          <p:nvPr>
            <p:ph idx="1"/>
          </p:nvPr>
        </p:nvSpPr>
        <p:spPr/>
        <p:txBody>
          <a:bodyPr>
            <a:normAutofit lnSpcReduction="10000"/>
          </a:bodyPr>
          <a:lstStyle/>
          <a:p>
            <a:r>
              <a:rPr lang="en-GB" dirty="0" smtClean="0"/>
              <a:t>This is how to hint %</a:t>
            </a:r>
            <a:r>
              <a:rPr lang="en-GB" dirty="0" err="1" smtClean="0"/>
              <a:t>InsertSelect</a:t>
            </a:r>
            <a:endParaRPr lang="en-GB" dirty="0" smtClean="0"/>
          </a:p>
          <a:p>
            <a:pPr marL="0" indent="0">
              <a:buNone/>
            </a:pPr>
            <a:r>
              <a:rPr lang="en-GB" sz="1600" dirty="0">
                <a:solidFill>
                  <a:srgbClr val="92D050"/>
                </a:solidFill>
                <a:latin typeface="Lucida Console" panose="020B0609040504020204" pitchFamily="49" charset="0"/>
              </a:rPr>
              <a:t>%</a:t>
            </a:r>
            <a:r>
              <a:rPr lang="en-GB" sz="1600" dirty="0" err="1">
                <a:solidFill>
                  <a:srgbClr val="92D050"/>
                </a:solidFill>
                <a:latin typeface="Lucida Console" panose="020B0609040504020204" pitchFamily="49" charset="0"/>
              </a:rPr>
              <a:t>InsertSelect</a:t>
            </a:r>
            <a:r>
              <a:rPr lang="en-GB" sz="1600" dirty="0">
                <a:solidFill>
                  <a:srgbClr val="92D050"/>
                </a:solidFill>
                <a:latin typeface="Lucida Console" panose="020B0609040504020204" pitchFamily="49" charset="0"/>
              </a:rPr>
              <a:t>(DISTINCT, DMK,JOB </a:t>
            </a:r>
            <a:r>
              <a:rPr lang="en-GB" sz="1600" dirty="0" smtClean="0">
                <a:solidFill>
                  <a:srgbClr val="92D050"/>
                </a:solidFill>
                <a:latin typeface="Lucida Console" panose="020B0609040504020204" pitchFamily="49" charset="0"/>
              </a:rPr>
              <a:t>J,</a:t>
            </a:r>
          </a:p>
          <a:p>
            <a:pPr marL="0" indent="0">
              <a:buNone/>
            </a:pPr>
            <a:r>
              <a:rPr lang="en-GB" sz="1600" dirty="0">
                <a:solidFill>
                  <a:srgbClr val="92D050"/>
                </a:solidFill>
                <a:latin typeface="Lucida Console" panose="020B0609040504020204" pitchFamily="49" charset="0"/>
              </a:rPr>
              <a:t> </a:t>
            </a:r>
            <a:r>
              <a:rPr lang="en-GB" sz="1600" dirty="0" smtClean="0">
                <a:solidFill>
                  <a:srgbClr val="92D050"/>
                </a:solidFill>
                <a:latin typeface="Lucida Console" panose="020B0609040504020204" pitchFamily="49" charset="0"/>
              </a:rPr>
              <a:t> EMPLID</a:t>
            </a:r>
            <a:r>
              <a:rPr lang="en-GB" sz="1600" dirty="0">
                <a:solidFill>
                  <a:srgbClr val="92D050"/>
                </a:solidFill>
                <a:latin typeface="Lucida Console" panose="020B0609040504020204" pitchFamily="49" charset="0"/>
              </a:rPr>
              <a:t>= /*+LEADING(J)*/ J.EMPLID) </a:t>
            </a:r>
          </a:p>
          <a:p>
            <a:pPr marL="0" indent="0">
              <a:buNone/>
            </a:pPr>
            <a:r>
              <a:rPr lang="en-GB" sz="1600" dirty="0">
                <a:solidFill>
                  <a:srgbClr val="92D050"/>
                </a:solidFill>
                <a:latin typeface="Lucida Console" panose="020B0609040504020204" pitchFamily="49" charset="0"/>
              </a:rPr>
              <a:t>  FROM PS_JOB J </a:t>
            </a:r>
            <a:endParaRPr lang="en-GB" sz="1600" dirty="0" smtClean="0">
              <a:solidFill>
                <a:srgbClr val="92D050"/>
              </a:solidFill>
              <a:latin typeface="Lucida Console" panose="020B0609040504020204" pitchFamily="49" charset="0"/>
            </a:endParaRPr>
          </a:p>
          <a:p>
            <a:r>
              <a:rPr lang="en-GB" dirty="0" smtClean="0"/>
              <a:t>This example shows why it can fail</a:t>
            </a:r>
          </a:p>
          <a:p>
            <a:pPr lvl="1"/>
            <a:r>
              <a:rPr lang="en-GB" dirty="0" smtClean="0"/>
              <a:t>The hint is in the wrong place</a:t>
            </a:r>
          </a:p>
          <a:p>
            <a:pPr marL="0" indent="0">
              <a:buNone/>
            </a:pPr>
            <a:r>
              <a:rPr lang="en-GB" sz="1600" dirty="0">
                <a:solidFill>
                  <a:srgbClr val="92D050"/>
                </a:solidFill>
                <a:latin typeface="Lucida Console" panose="020B0609040504020204" pitchFamily="49" charset="0"/>
              </a:rPr>
              <a:t>INSERT INTO PS_DMK </a:t>
            </a:r>
            <a:endParaRPr lang="en-GB" sz="1600" dirty="0" smtClean="0">
              <a:solidFill>
                <a:srgbClr val="92D050"/>
              </a:solidFill>
              <a:latin typeface="Lucida Console" panose="020B0609040504020204" pitchFamily="49" charset="0"/>
            </a:endParaRPr>
          </a:p>
          <a:p>
            <a:pPr marL="0" indent="0">
              <a:buNone/>
            </a:pPr>
            <a:r>
              <a:rPr lang="en-GB" sz="1600" dirty="0" smtClean="0">
                <a:solidFill>
                  <a:srgbClr val="92D050"/>
                </a:solidFill>
                <a:latin typeface="Lucida Console" panose="020B0609040504020204" pitchFamily="49" charset="0"/>
              </a:rPr>
              <a:t>(EMPLID, EMPL_RCD, EFFDT, EFFSEQ, SETID_DEPT, </a:t>
            </a:r>
            <a:r>
              <a:rPr lang="en-GB" sz="1600" dirty="0">
                <a:solidFill>
                  <a:srgbClr val="92D050"/>
                </a:solidFill>
                <a:latin typeface="Lucida Console" panose="020B0609040504020204" pitchFamily="49" charset="0"/>
              </a:rPr>
              <a:t>DEPTID)  </a:t>
            </a:r>
          </a:p>
          <a:p>
            <a:pPr marL="0" indent="0">
              <a:buNone/>
            </a:pPr>
            <a:r>
              <a:rPr lang="en-GB" sz="1600" dirty="0">
                <a:solidFill>
                  <a:srgbClr val="92D050"/>
                </a:solidFill>
                <a:latin typeface="Lucida Console" panose="020B0609040504020204" pitchFamily="49" charset="0"/>
              </a:rPr>
              <a:t> SELECT  DISTINCT /*+LEADING(J)*/ </a:t>
            </a:r>
            <a:r>
              <a:rPr lang="en-GB" sz="1600" dirty="0" smtClean="0">
                <a:solidFill>
                  <a:srgbClr val="92D050"/>
                </a:solidFill>
                <a:latin typeface="Lucida Console" panose="020B0609040504020204" pitchFamily="49" charset="0"/>
              </a:rPr>
              <a:t>J.EMPLID, J.EMPL_RCD, J.EFFDT, J.EFFSEQ, J.SETID_DEPT, </a:t>
            </a:r>
            <a:r>
              <a:rPr lang="en-GB" sz="1600" dirty="0">
                <a:solidFill>
                  <a:srgbClr val="92D050"/>
                </a:solidFill>
                <a:latin typeface="Lucida Console" panose="020B0609040504020204" pitchFamily="49" charset="0"/>
              </a:rPr>
              <a:t>J.DEPTID  </a:t>
            </a:r>
          </a:p>
          <a:p>
            <a:pPr marL="0" indent="0">
              <a:buNone/>
            </a:pPr>
            <a:r>
              <a:rPr lang="en-GB" sz="1600" dirty="0">
                <a:solidFill>
                  <a:srgbClr val="92D050"/>
                </a:solidFill>
                <a:latin typeface="Lucida Console" panose="020B0609040504020204" pitchFamily="49" charset="0"/>
              </a:rPr>
              <a:t>  FROM PS_JOB J  </a:t>
            </a:r>
          </a:p>
          <a:p>
            <a:pPr marL="0" indent="0">
              <a:buNone/>
            </a:pPr>
            <a:r>
              <a:rPr lang="en-GB" sz="1600" dirty="0">
                <a:solidFill>
                  <a:srgbClr val="92D050"/>
                </a:solidFill>
                <a:latin typeface="Lucida Console" panose="020B0609040504020204" pitchFamily="49" charset="0"/>
              </a:rPr>
              <a:t>…</a:t>
            </a:r>
            <a:endParaRPr lang="en-GB" sz="1600" dirty="0" smtClean="0">
              <a:solidFill>
                <a:srgbClr val="92D050"/>
              </a:solidFill>
              <a:latin typeface="Lucida Console" panose="020B0609040504020204" pitchFamily="49" charset="0"/>
            </a:endParaRP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80</a:t>
            </a:fld>
            <a:endParaRPr lang="en-US" altLang="en-US"/>
          </a:p>
        </p:txBody>
      </p:sp>
      <p:sp>
        <p:nvSpPr>
          <p:cNvPr id="8" name="AutoShape 4"/>
          <p:cNvSpPr>
            <a:spLocks noChangeArrowheads="1"/>
          </p:cNvSpPr>
          <p:nvPr/>
        </p:nvSpPr>
        <p:spPr bwMode="auto">
          <a:xfrm>
            <a:off x="1835696" y="4869160"/>
            <a:ext cx="3024336" cy="288032"/>
          </a:xfrm>
          <a:prstGeom prst="flowChartAlternateProcess">
            <a:avLst/>
          </a:prstGeom>
          <a:noFill/>
          <a:ln w="38100" algn="ctr">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
        <p:nvSpPr>
          <p:cNvPr id="9" name="AutoShape 4"/>
          <p:cNvSpPr>
            <a:spLocks noChangeArrowheads="1"/>
          </p:cNvSpPr>
          <p:nvPr/>
        </p:nvSpPr>
        <p:spPr bwMode="auto">
          <a:xfrm>
            <a:off x="887938" y="2852936"/>
            <a:ext cx="4116110" cy="288032"/>
          </a:xfrm>
          <a:prstGeom prst="flowChartAlternateProcess">
            <a:avLst/>
          </a:prstGeom>
          <a:noFill/>
          <a:ln w="38100" algn="ctr">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Tree>
    <p:custDataLst>
      <p:tags r:id="rId1"/>
    </p:custDataLst>
    <p:extLst>
      <p:ext uri="{BB962C8B-B14F-4D97-AF65-F5344CB8AC3E}">
        <p14:creationId xmlns:p14="http://schemas.microsoft.com/office/powerpoint/2010/main" val="3747436243"/>
      </p:ext>
    </p:extLst>
  </p:cSld>
  <p:clrMapOvr>
    <a:masterClrMapping/>
  </p:clrMapOvr>
  <p:transition advTm="3984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8"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Contrived Example</a:t>
            </a:r>
            <a:endParaRPr lang="en-GB" dirty="0"/>
          </a:p>
        </p:txBody>
      </p:sp>
      <p:sp>
        <p:nvSpPr>
          <p:cNvPr id="3" name="Content Placeholder 2"/>
          <p:cNvSpPr>
            <a:spLocks noGrp="1"/>
          </p:cNvSpPr>
          <p:nvPr>
            <p:ph idx="1"/>
          </p:nvPr>
        </p:nvSpPr>
        <p:spPr/>
        <p:txBody>
          <a:bodyPr>
            <a:normAutofit/>
          </a:bodyPr>
          <a:lstStyle/>
          <a:p>
            <a:pPr marL="0" indent="0">
              <a:buNone/>
            </a:pPr>
            <a:r>
              <a:rPr lang="en-GB" sz="1600" dirty="0" smtClean="0">
                <a:solidFill>
                  <a:srgbClr val="92D050"/>
                </a:solidFill>
                <a:latin typeface="Lucida Console" panose="020B0609040504020204" pitchFamily="49" charset="0"/>
              </a:rPr>
              <a:t>%</a:t>
            </a:r>
            <a:r>
              <a:rPr lang="en-GB" sz="1600" dirty="0" err="1">
                <a:solidFill>
                  <a:srgbClr val="92D050"/>
                </a:solidFill>
                <a:latin typeface="Lucida Console" panose="020B0609040504020204" pitchFamily="49" charset="0"/>
              </a:rPr>
              <a:t>SqlHint</a:t>
            </a:r>
            <a:r>
              <a:rPr lang="en-GB" sz="1600" dirty="0">
                <a:solidFill>
                  <a:srgbClr val="92D050"/>
                </a:solidFill>
                <a:latin typeface="Lucida Console" panose="020B0609040504020204" pitchFamily="49" charset="0"/>
              </a:rPr>
              <a:t>(INSERT,1,'/*+APPEND*/',ORACLE,ENABLE) %</a:t>
            </a:r>
            <a:r>
              <a:rPr lang="en-GB" sz="1600" dirty="0" err="1">
                <a:solidFill>
                  <a:srgbClr val="92D050"/>
                </a:solidFill>
                <a:latin typeface="Lucida Console" panose="020B0609040504020204" pitchFamily="49" charset="0"/>
              </a:rPr>
              <a:t>SqlHint</a:t>
            </a:r>
            <a:r>
              <a:rPr lang="en-GB" sz="1600" dirty="0">
                <a:solidFill>
                  <a:srgbClr val="92D050"/>
                </a:solidFill>
                <a:latin typeface="Lucida Console" panose="020B0609040504020204" pitchFamily="49" charset="0"/>
              </a:rPr>
              <a:t>(INSERT,1,'/*Developer Comment*/',ORACLE,DISABLE) %</a:t>
            </a:r>
            <a:r>
              <a:rPr lang="en-GB" sz="1600" dirty="0" err="1">
                <a:solidFill>
                  <a:srgbClr val="92D050"/>
                </a:solidFill>
                <a:latin typeface="Lucida Console" panose="020B0609040504020204" pitchFamily="49" charset="0"/>
              </a:rPr>
              <a:t>SqlHint</a:t>
            </a:r>
            <a:r>
              <a:rPr lang="en-GB" sz="1600" dirty="0">
                <a:solidFill>
                  <a:srgbClr val="92D050"/>
                </a:solidFill>
                <a:latin typeface="Lucida Console" panose="020B0609040504020204" pitchFamily="49" charset="0"/>
              </a:rPr>
              <a:t>(SELECT,1,'/*+LEADING(J)*/',ORACLE) %</a:t>
            </a:r>
            <a:r>
              <a:rPr lang="en-GB" sz="1600" dirty="0" err="1">
                <a:solidFill>
                  <a:srgbClr val="92D050"/>
                </a:solidFill>
                <a:latin typeface="Lucida Console" panose="020B0609040504020204" pitchFamily="49" charset="0"/>
              </a:rPr>
              <a:t>SqlHint</a:t>
            </a:r>
            <a:r>
              <a:rPr lang="en-GB" sz="1600" dirty="0">
                <a:solidFill>
                  <a:srgbClr val="92D050"/>
                </a:solidFill>
                <a:latin typeface="Lucida Console" panose="020B0609040504020204" pitchFamily="49" charset="0"/>
              </a:rPr>
              <a:t>(SELECT,2,'/*+UNNEST(J1)*/',ORACLE) %</a:t>
            </a:r>
            <a:r>
              <a:rPr lang="en-GB" sz="1600" dirty="0" err="1">
                <a:solidFill>
                  <a:srgbClr val="92D050"/>
                </a:solidFill>
                <a:latin typeface="Lucida Console" panose="020B0609040504020204" pitchFamily="49" charset="0"/>
              </a:rPr>
              <a:t>SqlHint</a:t>
            </a:r>
            <a:r>
              <a:rPr lang="en-GB" sz="1600" dirty="0">
                <a:solidFill>
                  <a:srgbClr val="92D050"/>
                </a:solidFill>
                <a:latin typeface="Lucida Console" panose="020B0609040504020204" pitchFamily="49" charset="0"/>
              </a:rPr>
              <a:t>(SELECT,3,'/*+UNNEST(J2)*/',ORACLE) %</a:t>
            </a:r>
            <a:r>
              <a:rPr lang="en-GB" sz="1600" dirty="0" err="1">
                <a:solidFill>
                  <a:srgbClr val="92D050"/>
                </a:solidFill>
                <a:latin typeface="Lucida Console" panose="020B0609040504020204" pitchFamily="49" charset="0"/>
              </a:rPr>
              <a:t>InsertSelect</a:t>
            </a:r>
            <a:r>
              <a:rPr lang="en-GB" sz="1600" dirty="0">
                <a:solidFill>
                  <a:srgbClr val="92D050"/>
                </a:solidFill>
                <a:latin typeface="Lucida Console" panose="020B0609040504020204" pitchFamily="49" charset="0"/>
              </a:rPr>
              <a:t>(DISTINCT, DMK,JOB J) </a:t>
            </a:r>
          </a:p>
          <a:p>
            <a:pPr marL="0" indent="0">
              <a:buNone/>
            </a:pPr>
            <a:r>
              <a:rPr lang="en-GB" sz="1600" dirty="0">
                <a:solidFill>
                  <a:srgbClr val="92D050"/>
                </a:solidFill>
                <a:latin typeface="Lucida Console" panose="020B0609040504020204" pitchFamily="49" charset="0"/>
              </a:rPr>
              <a:t>  FROM PS_JOB J </a:t>
            </a:r>
          </a:p>
          <a:p>
            <a:pPr marL="0" indent="0">
              <a:buNone/>
            </a:pPr>
            <a:r>
              <a:rPr lang="en-GB" sz="1600" dirty="0">
                <a:solidFill>
                  <a:srgbClr val="92D050"/>
                </a:solidFill>
                <a:latin typeface="Lucida Console" panose="020B0609040504020204" pitchFamily="49" charset="0"/>
              </a:rPr>
              <a:t> WHERE %</a:t>
            </a:r>
            <a:r>
              <a:rPr lang="en-GB" sz="1600" dirty="0" err="1">
                <a:solidFill>
                  <a:srgbClr val="92D050"/>
                </a:solidFill>
                <a:latin typeface="Lucida Console" panose="020B0609040504020204" pitchFamily="49" charset="0"/>
              </a:rPr>
              <a:t>Sql</a:t>
            </a:r>
            <a:r>
              <a:rPr lang="en-GB" sz="1600" dirty="0">
                <a:solidFill>
                  <a:srgbClr val="92D050"/>
                </a:solidFill>
                <a:latin typeface="Lucida Console" panose="020B0609040504020204" pitchFamily="49" charset="0"/>
              </a:rPr>
              <a:t>(DMK_CURJOB,JOB,J,J1,J2)</a:t>
            </a:r>
            <a:endParaRPr lang="en-GB" dirty="0">
              <a:solidFill>
                <a:srgbClr val="92D050"/>
              </a:solidFill>
              <a:latin typeface="Lucida Console" panose="020B0609040504020204" pitchFamily="49" charset="0"/>
            </a:endParaRPr>
          </a:p>
          <a:p>
            <a:endParaRPr lang="en-GB" dirty="0">
              <a:solidFill>
                <a:srgbClr val="92D050"/>
              </a:solidFill>
              <a:latin typeface="Lucida Console" panose="020B0609040504020204" pitchFamily="49" charset="0"/>
            </a:endParaRP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81</a:t>
            </a:fld>
            <a:endParaRPr lang="en-US" altLang="en-US"/>
          </a:p>
        </p:txBody>
      </p:sp>
      <p:sp>
        <p:nvSpPr>
          <p:cNvPr id="7" name="AutoShape 10"/>
          <p:cNvSpPr>
            <a:spLocks noChangeArrowheads="1"/>
          </p:cNvSpPr>
          <p:nvPr/>
        </p:nvSpPr>
        <p:spPr bwMode="auto">
          <a:xfrm>
            <a:off x="6300192" y="2637288"/>
            <a:ext cx="2736850" cy="920111"/>
          </a:xfrm>
          <a:prstGeom prst="wedgeRoundRectCallout">
            <a:avLst>
              <a:gd name="adj1" fmla="val -92389"/>
              <a:gd name="adj2" fmla="val 98791"/>
              <a:gd name="adj3" fmla="val 16667"/>
            </a:avLst>
          </a:prstGeom>
          <a:solidFill>
            <a:schemeClr val="bg1"/>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spAutoFit/>
          </a:bodyP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a:spcBef>
                <a:spcPct val="0"/>
              </a:spcBef>
              <a:buClrTx/>
              <a:buFontTx/>
              <a:buNone/>
            </a:pPr>
            <a:r>
              <a:rPr lang="en-GB" altLang="en-US" sz="1600" dirty="0" smtClean="0">
                <a:solidFill>
                  <a:schemeClr val="tx2"/>
                </a:solidFill>
              </a:rPr>
              <a:t>SQL object that contains EFFDT and EFFSEQ subqueries</a:t>
            </a:r>
            <a:endParaRPr lang="en-GB" altLang="en-US" sz="1600" dirty="0">
              <a:solidFill>
                <a:schemeClr val="tx2"/>
              </a:solidFill>
            </a:endParaRPr>
          </a:p>
        </p:txBody>
      </p:sp>
      <p:sp>
        <p:nvSpPr>
          <p:cNvPr id="8" name="AutoShape 10"/>
          <p:cNvSpPr>
            <a:spLocks noChangeArrowheads="1"/>
          </p:cNvSpPr>
          <p:nvPr/>
        </p:nvSpPr>
        <p:spPr bwMode="auto">
          <a:xfrm>
            <a:off x="6290489" y="3645400"/>
            <a:ext cx="2736850" cy="375281"/>
          </a:xfrm>
          <a:prstGeom prst="wedgeRoundRectCallout">
            <a:avLst>
              <a:gd name="adj1" fmla="val -106968"/>
              <a:gd name="adj2" fmla="val -413100"/>
              <a:gd name="adj3" fmla="val 16667"/>
            </a:avLst>
          </a:prstGeom>
          <a:solidFill>
            <a:schemeClr val="bg1"/>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spAutoFit/>
          </a:bodyP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a:spcBef>
                <a:spcPct val="0"/>
              </a:spcBef>
              <a:buClrTx/>
              <a:buFontTx/>
              <a:buNone/>
            </a:pPr>
            <a:r>
              <a:rPr lang="en-GB" altLang="en-US" sz="1600" dirty="0" smtClean="0">
                <a:solidFill>
                  <a:schemeClr val="tx2"/>
                </a:solidFill>
              </a:rPr>
              <a:t>Insert in Direct Path Mode</a:t>
            </a:r>
            <a:endParaRPr lang="en-GB" altLang="en-US" sz="1600" dirty="0">
              <a:solidFill>
                <a:schemeClr val="tx2"/>
              </a:solidFill>
            </a:endParaRPr>
          </a:p>
        </p:txBody>
      </p:sp>
      <p:sp>
        <p:nvSpPr>
          <p:cNvPr id="9" name="AutoShape 10"/>
          <p:cNvSpPr>
            <a:spLocks noChangeArrowheads="1"/>
          </p:cNvSpPr>
          <p:nvPr/>
        </p:nvSpPr>
        <p:spPr bwMode="auto">
          <a:xfrm>
            <a:off x="6300192" y="4149456"/>
            <a:ext cx="2736850" cy="920111"/>
          </a:xfrm>
          <a:prstGeom prst="wedgeRoundRectCallout">
            <a:avLst>
              <a:gd name="adj1" fmla="val -74772"/>
              <a:gd name="adj2" fmla="val -226768"/>
              <a:gd name="adj3" fmla="val 16667"/>
            </a:avLst>
          </a:prstGeom>
          <a:solidFill>
            <a:schemeClr val="bg1"/>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spAutoFit/>
          </a:bodyP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a:spcBef>
                <a:spcPct val="0"/>
              </a:spcBef>
              <a:buClrTx/>
              <a:buFontTx/>
              <a:buNone/>
            </a:pPr>
            <a:r>
              <a:rPr lang="en-GB" altLang="en-US" sz="1600" dirty="0" smtClean="0">
                <a:solidFill>
                  <a:schemeClr val="tx2"/>
                </a:solidFill>
              </a:rPr>
              <a:t>Disabled Hint is a nice way to get a comment into the code but not the SQL</a:t>
            </a:r>
            <a:endParaRPr lang="en-GB" altLang="en-US" sz="1600" dirty="0">
              <a:solidFill>
                <a:schemeClr val="tx2"/>
              </a:solidFill>
            </a:endParaRPr>
          </a:p>
        </p:txBody>
      </p:sp>
      <p:sp>
        <p:nvSpPr>
          <p:cNvPr id="10" name="AutoShape 10"/>
          <p:cNvSpPr>
            <a:spLocks noChangeArrowheads="1"/>
          </p:cNvSpPr>
          <p:nvPr/>
        </p:nvSpPr>
        <p:spPr bwMode="auto">
          <a:xfrm>
            <a:off x="6299646" y="5142327"/>
            <a:ext cx="2736850" cy="375281"/>
          </a:xfrm>
          <a:prstGeom prst="wedgeRoundRectCallout">
            <a:avLst>
              <a:gd name="adj1" fmla="val -106664"/>
              <a:gd name="adj2" fmla="val -678908"/>
              <a:gd name="adj3" fmla="val 16667"/>
            </a:avLst>
          </a:prstGeom>
          <a:solidFill>
            <a:schemeClr val="bg1"/>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spAutoFit/>
          </a:bodyP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a:spcBef>
                <a:spcPct val="0"/>
              </a:spcBef>
              <a:buClrTx/>
              <a:buFontTx/>
              <a:buNone/>
            </a:pPr>
            <a:r>
              <a:rPr lang="en-GB" altLang="en-US" sz="1600" dirty="0" smtClean="0">
                <a:solidFill>
                  <a:schemeClr val="tx2"/>
                </a:solidFill>
              </a:rPr>
              <a:t>Leading hint in main query</a:t>
            </a:r>
            <a:endParaRPr lang="en-GB" altLang="en-US" sz="1600" dirty="0">
              <a:solidFill>
                <a:schemeClr val="tx2"/>
              </a:solidFill>
            </a:endParaRPr>
          </a:p>
        </p:txBody>
      </p:sp>
      <p:sp>
        <p:nvSpPr>
          <p:cNvPr id="11" name="AutoShape 10"/>
          <p:cNvSpPr>
            <a:spLocks noChangeArrowheads="1"/>
          </p:cNvSpPr>
          <p:nvPr/>
        </p:nvSpPr>
        <p:spPr bwMode="auto">
          <a:xfrm>
            <a:off x="6300192" y="5589616"/>
            <a:ext cx="2736850" cy="647696"/>
          </a:xfrm>
          <a:prstGeom prst="wedgeRoundRectCallout">
            <a:avLst>
              <a:gd name="adj1" fmla="val -107575"/>
              <a:gd name="adj2" fmla="val -443746"/>
              <a:gd name="adj3" fmla="val 16667"/>
            </a:avLst>
          </a:prstGeom>
          <a:solidFill>
            <a:schemeClr val="bg1"/>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spAutoFit/>
          </a:bodyP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a:spcBef>
                <a:spcPct val="0"/>
              </a:spcBef>
              <a:buClrTx/>
              <a:buFontTx/>
              <a:buNone/>
            </a:pPr>
            <a:r>
              <a:rPr lang="en-GB" altLang="en-US" sz="1600" dirty="0" err="1" smtClean="0">
                <a:solidFill>
                  <a:schemeClr val="tx2"/>
                </a:solidFill>
              </a:rPr>
              <a:t>Unnest</a:t>
            </a:r>
            <a:r>
              <a:rPr lang="en-GB" altLang="en-US" sz="1600" dirty="0" smtClean="0">
                <a:solidFill>
                  <a:schemeClr val="tx2"/>
                </a:solidFill>
              </a:rPr>
              <a:t> hints into sub-query in SQL object</a:t>
            </a:r>
            <a:endParaRPr lang="en-GB" altLang="en-US" sz="1600" dirty="0">
              <a:solidFill>
                <a:schemeClr val="tx2"/>
              </a:solidFill>
            </a:endParaRPr>
          </a:p>
        </p:txBody>
      </p:sp>
    </p:spTree>
    <p:custDataLst>
      <p:tags r:id="rId1"/>
    </p:custDataLst>
    <p:extLst>
      <p:ext uri="{BB962C8B-B14F-4D97-AF65-F5344CB8AC3E}">
        <p14:creationId xmlns:p14="http://schemas.microsoft.com/office/powerpoint/2010/main" val="1845952086"/>
      </p:ext>
    </p:extLst>
  </p:cSld>
  <p:clrMapOvr>
    <a:masterClrMapping/>
  </p:clrMapOvr>
  <p:transition advTm="6924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 of Contrived Example</a:t>
            </a:r>
            <a:endParaRPr lang="en-GB" dirty="0"/>
          </a:p>
        </p:txBody>
      </p:sp>
      <p:sp>
        <p:nvSpPr>
          <p:cNvPr id="3" name="Content Placeholder 2"/>
          <p:cNvSpPr>
            <a:spLocks noGrp="1"/>
          </p:cNvSpPr>
          <p:nvPr>
            <p:ph idx="1"/>
          </p:nvPr>
        </p:nvSpPr>
        <p:spPr/>
        <p:txBody>
          <a:bodyPr>
            <a:normAutofit fontScale="62500" lnSpcReduction="20000"/>
          </a:bodyPr>
          <a:lstStyle/>
          <a:p>
            <a:pPr marL="0" indent="0">
              <a:buNone/>
            </a:pPr>
            <a:r>
              <a:rPr lang="en-GB" sz="1600" dirty="0">
                <a:solidFill>
                  <a:srgbClr val="92D050"/>
                </a:solidFill>
                <a:latin typeface="Lucida Console" panose="020B0609040504020204" pitchFamily="49" charset="0"/>
              </a:rPr>
              <a:t> INSERT </a:t>
            </a:r>
            <a:r>
              <a:rPr lang="en-GB" sz="1600" b="1" dirty="0">
                <a:solidFill>
                  <a:srgbClr val="92D050"/>
                </a:solidFill>
                <a:latin typeface="Lucida Console" panose="020B0609040504020204" pitchFamily="49" charset="0"/>
              </a:rPr>
              <a:t>/*+APPEND*/</a:t>
            </a:r>
            <a:r>
              <a:rPr lang="en-GB" sz="1600" dirty="0">
                <a:solidFill>
                  <a:srgbClr val="92D050"/>
                </a:solidFill>
                <a:latin typeface="Lucida Console" panose="020B0609040504020204" pitchFamily="49" charset="0"/>
              </a:rPr>
              <a:t> INTO PS_DMK (EMPLID </a:t>
            </a:r>
          </a:p>
          <a:p>
            <a:pPr marL="0" indent="0">
              <a:buNone/>
            </a:pPr>
            <a:r>
              <a:rPr lang="en-GB" sz="1600" dirty="0">
                <a:solidFill>
                  <a:srgbClr val="92D050"/>
                </a:solidFill>
                <a:latin typeface="Lucida Console" panose="020B0609040504020204" pitchFamily="49" charset="0"/>
              </a:rPr>
              <a:t> , EMPL_RCD </a:t>
            </a:r>
          </a:p>
          <a:p>
            <a:pPr marL="0" indent="0">
              <a:buNone/>
            </a:pPr>
            <a:r>
              <a:rPr lang="en-GB" sz="1600" dirty="0">
                <a:solidFill>
                  <a:srgbClr val="92D050"/>
                </a:solidFill>
                <a:latin typeface="Lucida Console" panose="020B0609040504020204" pitchFamily="49" charset="0"/>
              </a:rPr>
              <a:t> , EFFDT </a:t>
            </a:r>
          </a:p>
          <a:p>
            <a:pPr marL="0" indent="0">
              <a:buNone/>
            </a:pPr>
            <a:r>
              <a:rPr lang="en-GB" sz="1600" dirty="0">
                <a:solidFill>
                  <a:srgbClr val="92D050"/>
                </a:solidFill>
                <a:latin typeface="Lucida Console" panose="020B0609040504020204" pitchFamily="49" charset="0"/>
              </a:rPr>
              <a:t> , EFFSEQ </a:t>
            </a:r>
          </a:p>
          <a:p>
            <a:pPr marL="0" indent="0">
              <a:buNone/>
            </a:pPr>
            <a:r>
              <a:rPr lang="en-GB" sz="1600" dirty="0">
                <a:solidFill>
                  <a:srgbClr val="92D050"/>
                </a:solidFill>
                <a:latin typeface="Lucida Console" panose="020B0609040504020204" pitchFamily="49" charset="0"/>
              </a:rPr>
              <a:t> , SETID_DEPT </a:t>
            </a:r>
          </a:p>
          <a:p>
            <a:pPr marL="0" indent="0">
              <a:buNone/>
            </a:pPr>
            <a:r>
              <a:rPr lang="en-GB" sz="1600" dirty="0">
                <a:solidFill>
                  <a:srgbClr val="92D050"/>
                </a:solidFill>
                <a:latin typeface="Lucida Console" panose="020B0609040504020204" pitchFamily="49" charset="0"/>
              </a:rPr>
              <a:t> , DEPTID)  </a:t>
            </a:r>
          </a:p>
          <a:p>
            <a:pPr marL="0" indent="0">
              <a:buNone/>
            </a:pPr>
            <a:r>
              <a:rPr lang="en-GB" sz="1600" dirty="0">
                <a:solidFill>
                  <a:srgbClr val="92D050"/>
                </a:solidFill>
                <a:latin typeface="Lucida Console" panose="020B0609040504020204" pitchFamily="49" charset="0"/>
              </a:rPr>
              <a:t> SELECT </a:t>
            </a:r>
            <a:r>
              <a:rPr lang="en-GB" sz="1600" b="1" dirty="0">
                <a:solidFill>
                  <a:srgbClr val="92D050"/>
                </a:solidFill>
                <a:latin typeface="Lucida Console" panose="020B0609040504020204" pitchFamily="49" charset="0"/>
              </a:rPr>
              <a:t>/*+LEADING(J)*/</a:t>
            </a:r>
            <a:r>
              <a:rPr lang="en-GB" sz="1600" dirty="0">
                <a:solidFill>
                  <a:srgbClr val="92D050"/>
                </a:solidFill>
                <a:latin typeface="Lucida Console" panose="020B0609040504020204" pitchFamily="49" charset="0"/>
              </a:rPr>
              <a:t>  DISTINCT J.EMPLID </a:t>
            </a:r>
          </a:p>
          <a:p>
            <a:pPr marL="0" indent="0">
              <a:buNone/>
            </a:pPr>
            <a:r>
              <a:rPr lang="en-GB" sz="1600" dirty="0">
                <a:solidFill>
                  <a:srgbClr val="92D050"/>
                </a:solidFill>
                <a:latin typeface="Lucida Console" panose="020B0609040504020204" pitchFamily="49" charset="0"/>
              </a:rPr>
              <a:t> , J.EMPL_RCD </a:t>
            </a:r>
          </a:p>
          <a:p>
            <a:pPr marL="0" indent="0">
              <a:buNone/>
            </a:pPr>
            <a:r>
              <a:rPr lang="en-GB" sz="1600" dirty="0">
                <a:solidFill>
                  <a:srgbClr val="92D050"/>
                </a:solidFill>
                <a:latin typeface="Lucida Console" panose="020B0609040504020204" pitchFamily="49" charset="0"/>
              </a:rPr>
              <a:t> , J.EFFDT </a:t>
            </a:r>
          </a:p>
          <a:p>
            <a:pPr marL="0" indent="0">
              <a:buNone/>
            </a:pPr>
            <a:r>
              <a:rPr lang="en-GB" sz="1600" dirty="0">
                <a:solidFill>
                  <a:srgbClr val="92D050"/>
                </a:solidFill>
                <a:latin typeface="Lucida Console" panose="020B0609040504020204" pitchFamily="49" charset="0"/>
              </a:rPr>
              <a:t> , J.EFFSEQ </a:t>
            </a:r>
          </a:p>
          <a:p>
            <a:pPr marL="0" indent="0">
              <a:buNone/>
            </a:pPr>
            <a:r>
              <a:rPr lang="en-GB" sz="1600" dirty="0">
                <a:solidFill>
                  <a:srgbClr val="92D050"/>
                </a:solidFill>
                <a:latin typeface="Lucida Console" panose="020B0609040504020204" pitchFamily="49" charset="0"/>
              </a:rPr>
              <a:t> , J.SETID_DEPT </a:t>
            </a:r>
          </a:p>
          <a:p>
            <a:pPr marL="0" indent="0">
              <a:buNone/>
            </a:pPr>
            <a:r>
              <a:rPr lang="en-GB" sz="1600" dirty="0">
                <a:solidFill>
                  <a:srgbClr val="92D050"/>
                </a:solidFill>
                <a:latin typeface="Lucida Console" panose="020B0609040504020204" pitchFamily="49" charset="0"/>
              </a:rPr>
              <a:t> , J.DEPTID  </a:t>
            </a:r>
          </a:p>
          <a:p>
            <a:pPr marL="0" indent="0">
              <a:buNone/>
            </a:pPr>
            <a:r>
              <a:rPr lang="en-GB" sz="1600" dirty="0">
                <a:solidFill>
                  <a:srgbClr val="92D050"/>
                </a:solidFill>
                <a:latin typeface="Lucida Console" panose="020B0609040504020204" pitchFamily="49" charset="0"/>
              </a:rPr>
              <a:t>  FROM PS_JOB J  </a:t>
            </a:r>
          </a:p>
          <a:p>
            <a:pPr marL="0" indent="0">
              <a:buNone/>
            </a:pPr>
            <a:r>
              <a:rPr lang="en-GB" sz="1600" dirty="0">
                <a:solidFill>
                  <a:srgbClr val="92D050"/>
                </a:solidFill>
                <a:latin typeface="Lucida Console" panose="020B0609040504020204" pitchFamily="49" charset="0"/>
              </a:rPr>
              <a:t> WHERE </a:t>
            </a:r>
            <a:r>
              <a:rPr lang="en-GB" sz="1600" dirty="0" smtClean="0">
                <a:solidFill>
                  <a:srgbClr val="92D050"/>
                </a:solidFill>
                <a:latin typeface="Lucida Console" panose="020B0609040504020204" pitchFamily="49" charset="0"/>
              </a:rPr>
              <a:t>J.EFFDT </a:t>
            </a:r>
            <a:r>
              <a:rPr lang="en-GB" sz="1600" dirty="0">
                <a:solidFill>
                  <a:srgbClr val="92D050"/>
                </a:solidFill>
                <a:latin typeface="Lucida Console" panose="020B0609040504020204" pitchFamily="49" charset="0"/>
              </a:rPr>
              <a:t>= (  </a:t>
            </a:r>
          </a:p>
          <a:p>
            <a:pPr marL="0" indent="0">
              <a:buNone/>
            </a:pPr>
            <a:r>
              <a:rPr lang="en-GB" sz="1600" dirty="0" smtClean="0">
                <a:solidFill>
                  <a:srgbClr val="92D050"/>
                </a:solidFill>
                <a:latin typeface="Lucida Console" panose="020B0609040504020204" pitchFamily="49" charset="0"/>
              </a:rPr>
              <a:t> SELECT </a:t>
            </a:r>
            <a:r>
              <a:rPr lang="en-GB" sz="1600" b="1" dirty="0" smtClean="0">
                <a:solidFill>
                  <a:srgbClr val="92D050"/>
                </a:solidFill>
                <a:latin typeface="Lucida Console" panose="020B0609040504020204" pitchFamily="49" charset="0"/>
              </a:rPr>
              <a:t>/*+UNNEST(J1)*/</a:t>
            </a:r>
            <a:r>
              <a:rPr lang="en-GB" sz="1600" dirty="0" smtClean="0">
                <a:solidFill>
                  <a:srgbClr val="92D050"/>
                </a:solidFill>
                <a:latin typeface="Lucida Console" panose="020B0609040504020204" pitchFamily="49" charset="0"/>
              </a:rPr>
              <a:t> MAX(J1.EFFDT)  </a:t>
            </a:r>
          </a:p>
          <a:p>
            <a:pPr marL="0" indent="0">
              <a:buNone/>
            </a:pPr>
            <a:r>
              <a:rPr lang="en-GB" sz="1600" dirty="0" smtClean="0">
                <a:solidFill>
                  <a:srgbClr val="92D050"/>
                </a:solidFill>
                <a:latin typeface="Lucida Console" panose="020B0609040504020204" pitchFamily="49" charset="0"/>
              </a:rPr>
              <a:t>  </a:t>
            </a:r>
            <a:r>
              <a:rPr lang="en-GB" sz="1600" dirty="0">
                <a:solidFill>
                  <a:srgbClr val="92D050"/>
                </a:solidFill>
                <a:latin typeface="Lucida Console" panose="020B0609040504020204" pitchFamily="49" charset="0"/>
              </a:rPr>
              <a:t>FROM JOB J1  </a:t>
            </a:r>
          </a:p>
          <a:p>
            <a:pPr marL="0" indent="0">
              <a:buNone/>
            </a:pPr>
            <a:r>
              <a:rPr lang="en-GB" sz="1600" dirty="0">
                <a:solidFill>
                  <a:srgbClr val="92D050"/>
                </a:solidFill>
                <a:latin typeface="Lucida Console" panose="020B0609040504020204" pitchFamily="49" charset="0"/>
              </a:rPr>
              <a:t> WHERE J1.EMPLID = J.EMPLID  </a:t>
            </a:r>
          </a:p>
          <a:p>
            <a:pPr marL="0" indent="0">
              <a:buNone/>
            </a:pPr>
            <a:r>
              <a:rPr lang="en-GB" sz="1600" dirty="0">
                <a:solidFill>
                  <a:srgbClr val="92D050"/>
                </a:solidFill>
                <a:latin typeface="Lucida Console" panose="020B0609040504020204" pitchFamily="49" charset="0"/>
              </a:rPr>
              <a:t>   AND J1.EMPL_RCD = J.EMPL_RCD  </a:t>
            </a:r>
          </a:p>
          <a:p>
            <a:pPr marL="0" indent="0">
              <a:buNone/>
            </a:pPr>
            <a:r>
              <a:rPr lang="en-GB" sz="1600" dirty="0">
                <a:solidFill>
                  <a:srgbClr val="92D050"/>
                </a:solidFill>
                <a:latin typeface="Lucida Console" panose="020B0609040504020204" pitchFamily="49" charset="0"/>
              </a:rPr>
              <a:t>   AND J1.EFFDT &lt;= TO_DATE(TO_CHAR(SYSDATE,'YYYY-MM-DD'),'YYYY-MM-DD'))  </a:t>
            </a:r>
          </a:p>
          <a:p>
            <a:pPr marL="0" indent="0">
              <a:buNone/>
            </a:pPr>
            <a:r>
              <a:rPr lang="en-GB" sz="1600" dirty="0">
                <a:solidFill>
                  <a:srgbClr val="92D050"/>
                </a:solidFill>
                <a:latin typeface="Lucida Console" panose="020B0609040504020204" pitchFamily="49" charset="0"/>
              </a:rPr>
              <a:t>   AND </a:t>
            </a:r>
            <a:r>
              <a:rPr lang="en-GB" sz="1600" dirty="0" smtClean="0">
                <a:solidFill>
                  <a:srgbClr val="92D050"/>
                </a:solidFill>
                <a:latin typeface="Lucida Console" panose="020B0609040504020204" pitchFamily="49" charset="0"/>
              </a:rPr>
              <a:t>J.EFFSEQ </a:t>
            </a:r>
            <a:r>
              <a:rPr lang="en-GB" sz="1600" dirty="0">
                <a:solidFill>
                  <a:srgbClr val="92D050"/>
                </a:solidFill>
                <a:latin typeface="Lucida Console" panose="020B0609040504020204" pitchFamily="49" charset="0"/>
              </a:rPr>
              <a:t>= (  </a:t>
            </a:r>
          </a:p>
          <a:p>
            <a:pPr marL="0" indent="0">
              <a:buNone/>
            </a:pPr>
            <a:r>
              <a:rPr lang="en-GB" sz="1600" dirty="0">
                <a:solidFill>
                  <a:srgbClr val="92D050"/>
                </a:solidFill>
                <a:latin typeface="Lucida Console" panose="020B0609040504020204" pitchFamily="49" charset="0"/>
              </a:rPr>
              <a:t> SELECT </a:t>
            </a:r>
            <a:r>
              <a:rPr lang="en-GB" sz="1600" b="1" dirty="0">
                <a:solidFill>
                  <a:srgbClr val="92D050"/>
                </a:solidFill>
                <a:latin typeface="Lucida Console" panose="020B0609040504020204" pitchFamily="49" charset="0"/>
              </a:rPr>
              <a:t>/*+UNNEST(J2)*/</a:t>
            </a:r>
            <a:r>
              <a:rPr lang="en-GB" sz="1600" dirty="0">
                <a:solidFill>
                  <a:srgbClr val="92D050"/>
                </a:solidFill>
                <a:latin typeface="Lucida Console" panose="020B0609040504020204" pitchFamily="49" charset="0"/>
              </a:rPr>
              <a:t> MAX(J2.EFFSEQ)  </a:t>
            </a:r>
          </a:p>
          <a:p>
            <a:pPr marL="0" indent="0">
              <a:buNone/>
            </a:pPr>
            <a:r>
              <a:rPr lang="en-GB" sz="1600" dirty="0">
                <a:solidFill>
                  <a:srgbClr val="92D050"/>
                </a:solidFill>
                <a:latin typeface="Lucida Console" panose="020B0609040504020204" pitchFamily="49" charset="0"/>
              </a:rPr>
              <a:t>  FROM JOB J2  </a:t>
            </a:r>
          </a:p>
          <a:p>
            <a:pPr marL="0" indent="0">
              <a:buNone/>
            </a:pPr>
            <a:r>
              <a:rPr lang="en-GB" sz="1600" dirty="0">
                <a:solidFill>
                  <a:srgbClr val="92D050"/>
                </a:solidFill>
                <a:latin typeface="Lucida Console" panose="020B0609040504020204" pitchFamily="49" charset="0"/>
              </a:rPr>
              <a:t> WHERE J2.EMPLID = J.EMPLID  </a:t>
            </a:r>
          </a:p>
          <a:p>
            <a:pPr marL="0" indent="0">
              <a:buNone/>
            </a:pPr>
            <a:r>
              <a:rPr lang="en-GB" sz="1600" dirty="0">
                <a:solidFill>
                  <a:srgbClr val="92D050"/>
                </a:solidFill>
                <a:latin typeface="Lucida Console" panose="020B0609040504020204" pitchFamily="49" charset="0"/>
              </a:rPr>
              <a:t>   AND J2.EMPL_RCD = J.EMPL_RCD  </a:t>
            </a:r>
          </a:p>
          <a:p>
            <a:pPr marL="0" indent="0">
              <a:buNone/>
            </a:pPr>
            <a:r>
              <a:rPr lang="en-GB" sz="1600" dirty="0">
                <a:solidFill>
                  <a:srgbClr val="92D050"/>
                </a:solidFill>
                <a:latin typeface="Lucida Console" panose="020B0609040504020204" pitchFamily="49" charset="0"/>
              </a:rPr>
              <a:t>   AND J2.EFFDT = J.EFFDT)</a:t>
            </a: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82</a:t>
            </a:fld>
            <a:endParaRPr lang="en-US" altLang="en-US"/>
          </a:p>
        </p:txBody>
      </p:sp>
      <p:sp>
        <p:nvSpPr>
          <p:cNvPr id="7" name="AutoShape 4"/>
          <p:cNvSpPr>
            <a:spLocks noChangeArrowheads="1"/>
          </p:cNvSpPr>
          <p:nvPr/>
        </p:nvSpPr>
        <p:spPr bwMode="auto">
          <a:xfrm>
            <a:off x="1331640" y="1988840"/>
            <a:ext cx="936104" cy="288032"/>
          </a:xfrm>
          <a:prstGeom prst="flowChartAlternateProcess">
            <a:avLst/>
          </a:prstGeom>
          <a:noFill/>
          <a:ln w="38100" algn="ctr">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
        <p:nvSpPr>
          <p:cNvPr id="8" name="AutoShape 4"/>
          <p:cNvSpPr>
            <a:spLocks noChangeArrowheads="1"/>
          </p:cNvSpPr>
          <p:nvPr/>
        </p:nvSpPr>
        <p:spPr bwMode="auto">
          <a:xfrm>
            <a:off x="1331640" y="2924944"/>
            <a:ext cx="1296144" cy="288032"/>
          </a:xfrm>
          <a:prstGeom prst="flowChartAlternateProcess">
            <a:avLst/>
          </a:prstGeom>
          <a:noFill/>
          <a:ln w="38100" algn="ctr">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
        <p:nvSpPr>
          <p:cNvPr id="9" name="AutoShape 4"/>
          <p:cNvSpPr>
            <a:spLocks noChangeArrowheads="1"/>
          </p:cNvSpPr>
          <p:nvPr/>
        </p:nvSpPr>
        <p:spPr bwMode="auto">
          <a:xfrm>
            <a:off x="1331640" y="4149080"/>
            <a:ext cx="1296144" cy="288032"/>
          </a:xfrm>
          <a:prstGeom prst="flowChartAlternateProcess">
            <a:avLst/>
          </a:prstGeom>
          <a:noFill/>
          <a:ln w="38100" algn="ctr">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
        <p:nvSpPr>
          <p:cNvPr id="10" name="AutoShape 4"/>
          <p:cNvSpPr>
            <a:spLocks noChangeArrowheads="1"/>
          </p:cNvSpPr>
          <p:nvPr/>
        </p:nvSpPr>
        <p:spPr bwMode="auto">
          <a:xfrm>
            <a:off x="1331640" y="5085184"/>
            <a:ext cx="1296144" cy="288032"/>
          </a:xfrm>
          <a:prstGeom prst="flowChartAlternateProcess">
            <a:avLst/>
          </a:prstGeom>
          <a:noFill/>
          <a:ln w="38100" algn="ctr">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Tree>
    <p:extLst>
      <p:ext uri="{BB962C8B-B14F-4D97-AF65-F5344CB8AC3E}">
        <p14:creationId xmlns:p14="http://schemas.microsoft.com/office/powerpoint/2010/main" val="3293491960"/>
      </p:ext>
    </p:extLst>
  </p:cSld>
  <p:clrMapOvr>
    <a:masterClrMapping/>
  </p:clrMapOvr>
  <p:transition advTm="3046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 Stability in Oracle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Oracle has various technologies to control execution plan</a:t>
            </a:r>
          </a:p>
          <a:p>
            <a:pPr lvl="1"/>
            <a:r>
              <a:rPr lang="en-GB" dirty="0" smtClean="0"/>
              <a:t>SQL Outlines</a:t>
            </a:r>
          </a:p>
          <a:p>
            <a:pPr lvl="1"/>
            <a:r>
              <a:rPr lang="en-GB" dirty="0" smtClean="0"/>
              <a:t>SQL Profiles</a:t>
            </a:r>
          </a:p>
          <a:p>
            <a:pPr lvl="1"/>
            <a:r>
              <a:rPr lang="en-GB" dirty="0" smtClean="0"/>
              <a:t>SQL Patches</a:t>
            </a:r>
          </a:p>
          <a:p>
            <a:pPr lvl="1"/>
            <a:r>
              <a:rPr lang="en-GB" dirty="0" smtClean="0"/>
              <a:t>SQL Baselines</a:t>
            </a:r>
          </a:p>
          <a:p>
            <a:r>
              <a:rPr lang="en-GB" dirty="0" smtClean="0"/>
              <a:t>Application Engine can defeat these</a:t>
            </a:r>
          </a:p>
          <a:p>
            <a:pPr lvl="1"/>
            <a:r>
              <a:rPr lang="en-GB" dirty="0" smtClean="0"/>
              <a:t>Different temporary table instances</a:t>
            </a:r>
          </a:p>
          <a:p>
            <a:pPr lvl="1"/>
            <a:r>
              <a:rPr lang="en-GB" dirty="0" smtClean="0"/>
              <a:t>Dynamic code</a:t>
            </a:r>
          </a:p>
          <a:p>
            <a:pPr lvl="1"/>
            <a:r>
              <a:rPr lang="en-GB" dirty="0" smtClean="0"/>
              <a:t>Migration of plan stability with code changes</a:t>
            </a:r>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83</a:t>
            </a:fld>
            <a:endParaRPr lang="en-US" altLang="en-US"/>
          </a:p>
        </p:txBody>
      </p:sp>
    </p:spTree>
    <p:extLst>
      <p:ext uri="{BB962C8B-B14F-4D97-AF65-F5344CB8AC3E}">
        <p14:creationId xmlns:p14="http://schemas.microsoft.com/office/powerpoint/2010/main" val="2142999134"/>
      </p:ext>
    </p:extLst>
  </p:cSld>
  <p:clrMapOvr>
    <a:masterClrMapping/>
  </p:clrMapOvr>
  <p:transition advTm="6336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smtClean="0"/>
              <a:t>Excellent new feature</a:t>
            </a:r>
          </a:p>
          <a:p>
            <a:r>
              <a:rPr lang="en-GB" dirty="0" smtClean="0"/>
              <a:t>Simple</a:t>
            </a:r>
          </a:p>
          <a:p>
            <a:r>
              <a:rPr lang="en-GB" dirty="0" smtClean="0"/>
              <a:t>Effective</a:t>
            </a:r>
          </a:p>
          <a:p>
            <a:r>
              <a:rPr lang="en-GB" dirty="0" smtClean="0"/>
              <a:t>I look forward to hint the places that other techniques cannot reach!</a:t>
            </a:r>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84</a:t>
            </a:fld>
            <a:endParaRPr lang="en-US" altLang="en-US"/>
          </a:p>
        </p:txBody>
      </p:sp>
    </p:spTree>
    <p:extLst>
      <p:ext uri="{BB962C8B-B14F-4D97-AF65-F5344CB8AC3E}">
        <p14:creationId xmlns:p14="http://schemas.microsoft.com/office/powerpoint/2010/main" val="280720125"/>
      </p:ext>
    </p:extLst>
  </p:cSld>
  <p:clrMapOvr>
    <a:masterClrMapping/>
  </p:clrMapOvr>
  <p:transition advTm="10175"/>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85</a:t>
            </a:fld>
            <a:endParaRPr lang="en-US" altLang="en-US"/>
          </a:p>
        </p:txBody>
      </p:sp>
      <p:pic>
        <p:nvPicPr>
          <p:cNvPr id="7" name="Picture 6" descr="http://i3.kym-cdn.com/photos/images/original/000/256/402/27f.jpg"/>
          <p:cNvPicPr/>
          <p:nvPr/>
        </p:nvPicPr>
        <p:blipFill>
          <a:blip r:embed="rId2">
            <a:extLst>
              <a:ext uri="{28A0092B-C50C-407E-A947-70E740481C1C}">
                <a14:useLocalDpi xmlns:a14="http://schemas.microsoft.com/office/drawing/2010/main"/>
              </a:ext>
            </a:extLst>
          </a:blip>
          <a:srcRect/>
          <a:stretch>
            <a:fillRect/>
          </a:stretch>
        </p:blipFill>
        <p:spPr bwMode="auto">
          <a:xfrm>
            <a:off x="611560" y="3463815"/>
            <a:ext cx="5731510" cy="2425700"/>
          </a:xfrm>
          <a:prstGeom prst="rect">
            <a:avLst/>
          </a:prstGeom>
          <a:noFill/>
          <a:ln>
            <a:noFill/>
          </a:ln>
        </p:spPr>
      </p:pic>
    </p:spTree>
    <p:extLst>
      <p:ext uri="{BB962C8B-B14F-4D97-AF65-F5344CB8AC3E}">
        <p14:creationId xmlns:p14="http://schemas.microsoft.com/office/powerpoint/2010/main" val="2153609834"/>
      </p:ext>
    </p:extLst>
  </p:cSld>
  <p:clrMapOvr>
    <a:masterClrMapping/>
  </p:clrMapOvr>
  <p:transition advTm="194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eaLnBrk="0" fontAlgn="base" hangingPunct="0"/>
            <a:r>
              <a:rPr lang="en-GB" sz="4400" i="1" dirty="0" smtClean="0">
                <a:solidFill>
                  <a:schemeClr val="tx2"/>
                </a:solidFill>
                <a:effectLst/>
                <a:latin typeface="+mj-lt"/>
                <a:ea typeface="+mj-ea"/>
                <a:cs typeface="+mj-cs"/>
              </a:rPr>
              <a:t>%</a:t>
            </a:r>
            <a:r>
              <a:rPr lang="en-GB" sz="4400" i="1" dirty="0" err="1" smtClean="0">
                <a:solidFill>
                  <a:schemeClr val="tx2"/>
                </a:solidFill>
                <a:effectLst/>
                <a:latin typeface="+mj-lt"/>
                <a:ea typeface="+mj-ea"/>
                <a:cs typeface="+mj-cs"/>
              </a:rPr>
              <a:t>SelectDummyTable</a:t>
            </a:r>
            <a:r>
              <a:rPr lang="en-GB" sz="4400" i="1" dirty="0" smtClean="0">
                <a:solidFill>
                  <a:schemeClr val="tx2"/>
                </a:solidFill>
                <a:effectLst/>
                <a:latin typeface="+mj-lt"/>
                <a:ea typeface="+mj-ea"/>
                <a:cs typeface="+mj-cs"/>
              </a:rPr>
              <a:t> Meta-SQL</a:t>
            </a:r>
            <a:endParaRPr lang="en-GB" dirty="0"/>
          </a:p>
        </p:txBody>
      </p:sp>
      <p:sp>
        <p:nvSpPr>
          <p:cNvPr id="3" name="Content Placeholder 2"/>
          <p:cNvSpPr>
            <a:spLocks noGrp="1"/>
          </p:cNvSpPr>
          <p:nvPr>
            <p:ph idx="1"/>
          </p:nvPr>
        </p:nvSpPr>
        <p:spPr/>
        <p:txBody>
          <a:bodyPr/>
          <a:lstStyle/>
          <a:p>
            <a:r>
              <a:rPr lang="en-GB" dirty="0" smtClean="0"/>
              <a:t>Simply evaluates to </a:t>
            </a:r>
            <a:r>
              <a:rPr lang="en-GB" dirty="0" smtClean="0">
                <a:solidFill>
                  <a:srgbClr val="92D050"/>
                </a:solidFill>
                <a:latin typeface="Lucida Console" panose="020B0609040504020204" pitchFamily="49" charset="0"/>
              </a:rPr>
              <a:t>DUAL</a:t>
            </a:r>
          </a:p>
          <a:p>
            <a:r>
              <a:rPr lang="en-GB" dirty="0" smtClean="0"/>
              <a:t>Dual is a convenience table that provides a single row</a:t>
            </a:r>
          </a:p>
          <a:p>
            <a:pPr lvl="1"/>
            <a:r>
              <a:rPr lang="en-GB" dirty="0" smtClean="0"/>
              <a:t>PeopleSoft often uses PS_INSTALLATION</a:t>
            </a:r>
          </a:p>
          <a:p>
            <a:pPr lvl="1"/>
            <a:r>
              <a:rPr lang="en-GB" dirty="0" smtClean="0"/>
              <a:t>Dual is not a table, but a memory structure</a:t>
            </a:r>
          </a:p>
          <a:p>
            <a:pPr lvl="2"/>
            <a:r>
              <a:rPr lang="en-GB" dirty="0" smtClean="0"/>
              <a:t>It doesn’t even require a logical read.</a:t>
            </a:r>
          </a:p>
          <a:p>
            <a:pPr lvl="1"/>
            <a:r>
              <a:rPr lang="en-GB" dirty="0" smtClean="0"/>
              <a:t>Removes risk that PS_INSTALLATION has 0 or many rows.</a:t>
            </a: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86</a:t>
            </a:fld>
            <a:endParaRPr lang="en-US" altLang="en-US"/>
          </a:p>
        </p:txBody>
      </p:sp>
    </p:spTree>
    <p:extLst>
      <p:ext uri="{BB962C8B-B14F-4D97-AF65-F5344CB8AC3E}">
        <p14:creationId xmlns:p14="http://schemas.microsoft.com/office/powerpoint/2010/main" val="2197133403"/>
      </p:ext>
    </p:extLst>
  </p:cSld>
  <p:clrMapOvr>
    <a:masterClrMapping/>
  </p:clrMapOvr>
  <p:transition advTm="50194"/>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Content Placeholder 2"/>
          <p:cNvSpPr>
            <a:spLocks noGrp="1"/>
          </p:cNvSpPr>
          <p:nvPr>
            <p:ph idx="1"/>
          </p:nvPr>
        </p:nvSpPr>
        <p:spPr/>
        <p:txBody>
          <a:bodyPr>
            <a:noAutofit/>
          </a:bodyPr>
          <a:lstStyle/>
          <a:p>
            <a:r>
              <a:rPr lang="en-GB" sz="1600" dirty="0"/>
              <a:t>Instead of (see </a:t>
            </a:r>
            <a:r>
              <a:rPr lang="en-GB" sz="1600" i="1" dirty="0" err="1"/>
              <a:t>ESPP_REF_REVMAIN.PSHUP.Do</a:t>
            </a:r>
            <a:r>
              <a:rPr lang="en-GB" sz="1600" i="1" dirty="0"/>
              <a:t> When</a:t>
            </a:r>
            <a:r>
              <a:rPr lang="en-GB" sz="1600" dirty="0"/>
              <a:t>)</a:t>
            </a:r>
          </a:p>
          <a:p>
            <a:pPr marL="0" indent="0">
              <a:buNone/>
            </a:pPr>
            <a:r>
              <a:rPr lang="en-GB" sz="1400" dirty="0">
                <a:solidFill>
                  <a:schemeClr val="accent1"/>
                </a:solidFill>
                <a:latin typeface="Lucida Console" panose="020B0609040504020204" pitchFamily="49" charset="0"/>
              </a:rPr>
              <a:t>%Select(IF_FLAG) </a:t>
            </a:r>
            <a:endParaRPr lang="en-GB" sz="1400" dirty="0" smtClean="0">
              <a:solidFill>
                <a:schemeClr val="accent1"/>
              </a:solidFill>
              <a:latin typeface="Lucida Console" panose="020B0609040504020204" pitchFamily="49" charset="0"/>
            </a:endParaRPr>
          </a:p>
          <a:p>
            <a:pPr marL="0" indent="0">
              <a:buNone/>
            </a:pPr>
            <a:r>
              <a:rPr lang="en-GB" sz="1400" dirty="0" smtClean="0">
                <a:solidFill>
                  <a:schemeClr val="accent1"/>
                </a:solidFill>
                <a:latin typeface="Lucida Console" panose="020B0609040504020204" pitchFamily="49" charset="0"/>
              </a:rPr>
              <a:t> SELECT 'X' </a:t>
            </a:r>
          </a:p>
          <a:p>
            <a:pPr marL="0" indent="0">
              <a:buNone/>
            </a:pPr>
            <a:r>
              <a:rPr lang="en-GB" sz="1400" b="1" dirty="0" smtClean="0">
                <a:solidFill>
                  <a:schemeClr val="accent1"/>
                </a:solidFill>
                <a:latin typeface="Lucida Console" panose="020B0609040504020204" pitchFamily="49" charset="0"/>
              </a:rPr>
              <a:t>  FROM PS_INSTALLATION </a:t>
            </a:r>
          </a:p>
          <a:p>
            <a:pPr marL="0" indent="0">
              <a:buNone/>
            </a:pPr>
            <a:r>
              <a:rPr lang="en-GB" sz="1400" dirty="0" smtClean="0">
                <a:solidFill>
                  <a:schemeClr val="accent1"/>
                </a:solidFill>
                <a:latin typeface="Lucida Console" panose="020B0609040504020204" pitchFamily="49" charset="0"/>
              </a:rPr>
              <a:t> </a:t>
            </a:r>
            <a:r>
              <a:rPr lang="en-GB" sz="1400" dirty="0">
                <a:solidFill>
                  <a:schemeClr val="accent1"/>
                </a:solidFill>
                <a:latin typeface="Lucida Console" panose="020B0609040504020204" pitchFamily="49" charset="0"/>
              </a:rPr>
              <a:t>WHERE %Bind(ST_SEND_SRC) = 'N'</a:t>
            </a:r>
          </a:p>
          <a:p>
            <a:r>
              <a:rPr lang="en-GB" sz="1600" dirty="0"/>
              <a:t>Code this</a:t>
            </a:r>
          </a:p>
          <a:p>
            <a:pPr marL="0" indent="0">
              <a:buNone/>
            </a:pPr>
            <a:r>
              <a:rPr lang="en-GB" sz="1400" dirty="0">
                <a:solidFill>
                  <a:schemeClr val="accent1"/>
                </a:solidFill>
                <a:latin typeface="Lucida Console" panose="020B0609040504020204" pitchFamily="49" charset="0"/>
              </a:rPr>
              <a:t>%Select(IF_FLAG) </a:t>
            </a:r>
          </a:p>
          <a:p>
            <a:pPr marL="0" indent="0">
              <a:buNone/>
            </a:pPr>
            <a:r>
              <a:rPr lang="en-GB" sz="1400" dirty="0">
                <a:solidFill>
                  <a:schemeClr val="accent1"/>
                </a:solidFill>
                <a:latin typeface="Lucida Console" panose="020B0609040504020204" pitchFamily="49" charset="0"/>
              </a:rPr>
              <a:t> SELECT 'X' </a:t>
            </a:r>
            <a:endParaRPr lang="en-GB" sz="1400" dirty="0" smtClean="0">
              <a:solidFill>
                <a:schemeClr val="accent1"/>
              </a:solidFill>
              <a:latin typeface="Lucida Console" panose="020B0609040504020204" pitchFamily="49" charset="0"/>
            </a:endParaRPr>
          </a:p>
          <a:p>
            <a:pPr marL="0" indent="0">
              <a:buNone/>
            </a:pPr>
            <a:r>
              <a:rPr lang="en-GB" sz="1400" b="1" dirty="0" smtClean="0">
                <a:solidFill>
                  <a:schemeClr val="accent1"/>
                </a:solidFill>
                <a:latin typeface="Lucida Console" panose="020B0609040504020204" pitchFamily="49" charset="0"/>
              </a:rPr>
              <a:t>  FROM %</a:t>
            </a:r>
            <a:r>
              <a:rPr lang="en-GB" sz="1400" b="1" dirty="0" err="1" smtClean="0">
                <a:solidFill>
                  <a:schemeClr val="accent1"/>
                </a:solidFill>
                <a:latin typeface="Lucida Console" panose="020B0609040504020204" pitchFamily="49" charset="0"/>
              </a:rPr>
              <a:t>SelectDummyTable</a:t>
            </a:r>
            <a:endParaRPr lang="en-GB" sz="1400" b="1" dirty="0" smtClean="0">
              <a:solidFill>
                <a:schemeClr val="accent1"/>
              </a:solidFill>
              <a:latin typeface="Lucida Console" panose="020B0609040504020204" pitchFamily="49" charset="0"/>
            </a:endParaRPr>
          </a:p>
          <a:p>
            <a:pPr marL="0" indent="0">
              <a:buNone/>
            </a:pPr>
            <a:r>
              <a:rPr lang="en-GB" sz="1400" dirty="0" smtClean="0">
                <a:solidFill>
                  <a:schemeClr val="accent1"/>
                </a:solidFill>
                <a:latin typeface="Lucida Console" panose="020B0609040504020204" pitchFamily="49" charset="0"/>
              </a:rPr>
              <a:t> </a:t>
            </a:r>
            <a:r>
              <a:rPr lang="en-GB" sz="1400" dirty="0">
                <a:solidFill>
                  <a:schemeClr val="accent1"/>
                </a:solidFill>
                <a:latin typeface="Lucida Console" panose="020B0609040504020204" pitchFamily="49" charset="0"/>
              </a:rPr>
              <a:t>WHERE %Bind(ST_SEND_SRC) = 'N'</a:t>
            </a:r>
          </a:p>
          <a:p>
            <a:r>
              <a:rPr lang="en-GB" sz="1600" dirty="0"/>
              <a:t>Which resolves to</a:t>
            </a:r>
          </a:p>
          <a:p>
            <a:pPr marL="0" indent="0">
              <a:buNone/>
            </a:pPr>
            <a:r>
              <a:rPr lang="en-GB" sz="1400" dirty="0">
                <a:solidFill>
                  <a:schemeClr val="accent1"/>
                </a:solidFill>
                <a:latin typeface="Lucida Console" panose="020B0609040504020204" pitchFamily="49" charset="0"/>
              </a:rPr>
              <a:t>%Select(IF_FLAG)  </a:t>
            </a:r>
          </a:p>
          <a:p>
            <a:pPr marL="0" indent="0">
              <a:buNone/>
            </a:pPr>
            <a:r>
              <a:rPr lang="en-GB" sz="1400" dirty="0">
                <a:solidFill>
                  <a:schemeClr val="accent1"/>
                </a:solidFill>
                <a:latin typeface="Lucida Console" panose="020B0609040504020204" pitchFamily="49" charset="0"/>
              </a:rPr>
              <a:t> SELECT 'X'  </a:t>
            </a:r>
          </a:p>
          <a:p>
            <a:pPr marL="0" indent="0">
              <a:buNone/>
            </a:pPr>
            <a:r>
              <a:rPr lang="en-GB" sz="1400" b="1" dirty="0">
                <a:solidFill>
                  <a:schemeClr val="accent1"/>
                </a:solidFill>
                <a:latin typeface="Lucida Console" panose="020B0609040504020204" pitchFamily="49" charset="0"/>
              </a:rPr>
              <a:t>  FROM DUAL  </a:t>
            </a:r>
          </a:p>
          <a:p>
            <a:pPr marL="0" indent="0">
              <a:buNone/>
            </a:pPr>
            <a:r>
              <a:rPr lang="en-GB" sz="1400" dirty="0">
                <a:solidFill>
                  <a:schemeClr val="accent1"/>
                </a:solidFill>
                <a:latin typeface="Lucida Console" panose="020B0609040504020204" pitchFamily="49" charset="0"/>
              </a:rPr>
              <a:t> WHERE %Bind(ST_SEND_SRC) = 'N</a:t>
            </a:r>
            <a:r>
              <a:rPr lang="en-GB" sz="1400" dirty="0" smtClean="0">
                <a:solidFill>
                  <a:schemeClr val="accent1"/>
                </a:solidFill>
                <a:latin typeface="Lucida Console" panose="020B0609040504020204" pitchFamily="49" charset="0"/>
              </a:rPr>
              <a:t>'</a:t>
            </a:r>
            <a:endParaRPr lang="en-GB" sz="1400" dirty="0">
              <a:solidFill>
                <a:schemeClr val="accent1"/>
              </a:solidFill>
              <a:latin typeface="Lucida Console" panose="020B0609040504020204" pitchFamily="49" charset="0"/>
            </a:endParaRP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87</a:t>
            </a:fld>
            <a:endParaRPr lang="en-US" altLang="en-US"/>
          </a:p>
        </p:txBody>
      </p:sp>
    </p:spTree>
    <p:custDataLst>
      <p:tags r:id="rId1"/>
    </p:custDataLst>
    <p:extLst>
      <p:ext uri="{BB962C8B-B14F-4D97-AF65-F5344CB8AC3E}">
        <p14:creationId xmlns:p14="http://schemas.microsoft.com/office/powerpoint/2010/main" val="1471119260"/>
      </p:ext>
    </p:extLst>
  </p:cSld>
  <p:clrMapOvr>
    <a:masterClrMapping/>
  </p:clrMapOvr>
  <p:transition advTm="279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smtClean="0"/>
              <a:t>Small, simple improvement</a:t>
            </a:r>
          </a:p>
          <a:p>
            <a:r>
              <a:rPr lang="en-GB" dirty="0" smtClean="0"/>
              <a:t>I would not change code just to get this in, but I would use it going forward</a:t>
            </a:r>
          </a:p>
          <a:p>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88</a:t>
            </a:fld>
            <a:endParaRPr lang="en-US" altLang="en-US"/>
          </a:p>
        </p:txBody>
      </p:sp>
    </p:spTree>
    <p:extLst>
      <p:ext uri="{BB962C8B-B14F-4D97-AF65-F5344CB8AC3E}">
        <p14:creationId xmlns:p14="http://schemas.microsoft.com/office/powerpoint/2010/main" val="1284438281"/>
      </p:ext>
    </p:extLst>
  </p:cSld>
  <p:clrMapOvr>
    <a:masterClrMapping/>
  </p:clrMapOvr>
  <p:transition advTm="16922"/>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eaLnBrk="0" fontAlgn="base" hangingPunct="0"/>
            <a:r>
              <a:rPr lang="en-GB" sz="4400" i="1" dirty="0" smtClean="0">
                <a:solidFill>
                  <a:schemeClr val="tx2"/>
                </a:solidFill>
                <a:effectLst/>
                <a:latin typeface="+mj-lt"/>
                <a:ea typeface="+mj-ea"/>
                <a:cs typeface="+mj-cs"/>
              </a:rPr>
              <a:t>Multiple Security Records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This is new behaviour in PeopleTools 8.54 </a:t>
            </a:r>
          </a:p>
          <a:p>
            <a:pPr lvl="1"/>
            <a:r>
              <a:rPr lang="en-GB" dirty="0" smtClean="0"/>
              <a:t>that could impact database performance</a:t>
            </a:r>
          </a:p>
          <a:p>
            <a:r>
              <a:rPr lang="en-GB" dirty="0" smtClean="0"/>
              <a:t>Release notes:</a:t>
            </a:r>
          </a:p>
          <a:p>
            <a:pPr lvl="1"/>
            <a:r>
              <a:rPr lang="en-GB" dirty="0" smtClean="0"/>
              <a:t>“PeopleTools </a:t>
            </a:r>
            <a:r>
              <a:rPr lang="en-GB" dirty="0"/>
              <a:t>has added an Advanced Query Security option to Application Designer. This feature allows up to five Query Security Records to be associated with a single record, including the ability to associate security with non-key fields. </a:t>
            </a:r>
            <a:endParaRPr lang="en-GB" dirty="0" smtClean="0"/>
          </a:p>
          <a:p>
            <a:pPr lvl="1"/>
            <a:r>
              <a:rPr lang="en-GB" i="1" dirty="0" smtClean="0"/>
              <a:t>“While </a:t>
            </a:r>
            <a:r>
              <a:rPr lang="en-GB" i="1" dirty="0"/>
              <a:t>powerful, this feature should be used sparingly because multiple additional joins will affect query performance</a:t>
            </a:r>
            <a:r>
              <a:rPr lang="en-GB" i="1" dirty="0" smtClean="0"/>
              <a:t>.”</a:t>
            </a:r>
            <a:endParaRPr lang="en-GB" i="1" dirty="0"/>
          </a:p>
          <a:p>
            <a:pPr lvl="1"/>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dirty="0"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89</a:t>
            </a:fld>
            <a:endParaRPr lang="en-US" altLang="en-US"/>
          </a:p>
        </p:txBody>
      </p:sp>
    </p:spTree>
    <p:extLst>
      <p:ext uri="{BB962C8B-B14F-4D97-AF65-F5344CB8AC3E}">
        <p14:creationId xmlns:p14="http://schemas.microsoft.com/office/powerpoint/2010/main" val="921346949"/>
      </p:ext>
    </p:extLst>
  </p:cSld>
  <p:clrMapOvr>
    <a:masterClrMapping/>
  </p:clrMapOvr>
  <p:transition advTm="22446"/>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normAutofit fontScale="90000"/>
          </a:bodyPr>
          <a:lstStyle/>
          <a:p>
            <a:r>
              <a:rPr lang="en-GB" dirty="0" smtClean="0"/>
              <a:t>Ascending Index Scan</a:t>
            </a:r>
            <a:br>
              <a:rPr lang="en-GB" dirty="0" smtClean="0"/>
            </a:br>
            <a:r>
              <a:rPr lang="en-GB" dirty="0" smtClean="0"/>
              <a:t>WHERE name &lt;=‘Clark’</a:t>
            </a:r>
            <a:endParaRPr lang="en-GB" dirty="0"/>
          </a:p>
        </p:txBody>
      </p:sp>
      <p:sp>
        <p:nvSpPr>
          <p:cNvPr id="4" name="Date Placeholder 3"/>
          <p:cNvSpPr>
            <a:spLocks noGrp="1"/>
          </p:cNvSpPr>
          <p:nvPr>
            <p:ph type="dt" sz="half" idx="10"/>
          </p:nvPr>
        </p:nvSpPr>
        <p:spPr/>
        <p:txBody>
          <a:bodyPr/>
          <a:lstStyle/>
          <a:p>
            <a:pPr>
              <a:defRPr/>
            </a:pPr>
            <a:r>
              <a:rPr lang="en-US" altLang="en-US" dirty="0" smtClean="0"/>
              <a:t>PeopleTools 8.54 for the Oracle DBA</a:t>
            </a:r>
            <a:endParaRPr lang="en-US" altLang="en-US" dirty="0"/>
          </a:p>
        </p:txBody>
      </p:sp>
      <p:sp>
        <p:nvSpPr>
          <p:cNvPr id="5" name="Footer Placeholder 4"/>
          <p:cNvSpPr>
            <a:spLocks noGrp="1"/>
          </p:cNvSpPr>
          <p:nvPr>
            <p:ph type="ftr" sz="quarter" idx="11"/>
          </p:nvPr>
        </p:nvSpPr>
        <p:spPr/>
        <p:txBody>
          <a:bodyPr/>
          <a:lstStyle/>
          <a:p>
            <a:pPr>
              <a:defRPr/>
            </a:pPr>
            <a:r>
              <a:rPr lang="en-US" altLang="en-US" dirty="0"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9</a:t>
            </a:fld>
            <a:endParaRPr lang="en-US" altLang="en-US"/>
          </a:p>
        </p:txBody>
      </p:sp>
      <p:sp>
        <p:nvSpPr>
          <p:cNvPr id="9" name="TextBox 8"/>
          <p:cNvSpPr txBox="1"/>
          <p:nvPr/>
        </p:nvSpPr>
        <p:spPr>
          <a:xfrm>
            <a:off x="4499992" y="2832611"/>
            <a:ext cx="649537" cy="461665"/>
          </a:xfrm>
          <a:prstGeom prst="rect">
            <a:avLst/>
          </a:prstGeom>
          <a:solidFill>
            <a:srgbClr val="FFFFFF"/>
          </a:solidFill>
        </p:spPr>
        <p:txBody>
          <a:bodyPr wrap="none" rtlCol="0" anchor="ctr" anchorCtr="1">
            <a:spAutoFit/>
          </a:bodyPr>
          <a:lstStyle/>
          <a:p>
            <a:r>
              <a:rPr lang="en-GB" sz="1200" b="1" dirty="0" smtClean="0">
                <a:solidFill>
                  <a:schemeClr val="bg1"/>
                </a:solidFill>
                <a:latin typeface="Courier New" panose="02070309020205020404" pitchFamily="49" charset="0"/>
              </a:rPr>
              <a:t>Adams</a:t>
            </a:r>
          </a:p>
          <a:p>
            <a:r>
              <a:rPr lang="en-GB" sz="1200" b="1" dirty="0" smtClean="0">
                <a:solidFill>
                  <a:schemeClr val="bg1"/>
                </a:solidFill>
                <a:latin typeface="Courier New" panose="02070309020205020404" pitchFamily="49" charset="0"/>
              </a:rPr>
              <a:t>King</a:t>
            </a:r>
            <a:endParaRPr lang="en-GB" sz="1200" b="1" dirty="0">
              <a:solidFill>
                <a:schemeClr val="bg1"/>
              </a:solidFill>
              <a:latin typeface="Courier New" panose="02070309020205020404" pitchFamily="49" charset="0"/>
            </a:endParaRPr>
          </a:p>
        </p:txBody>
      </p:sp>
      <p:sp>
        <p:nvSpPr>
          <p:cNvPr id="10" name="TextBox 9"/>
          <p:cNvSpPr txBox="1"/>
          <p:nvPr/>
        </p:nvSpPr>
        <p:spPr>
          <a:xfrm>
            <a:off x="2266279" y="3984739"/>
            <a:ext cx="649537" cy="646331"/>
          </a:xfrm>
          <a:prstGeom prst="rect">
            <a:avLst/>
          </a:prstGeom>
          <a:solidFill>
            <a:srgbClr val="FFFFFF"/>
          </a:solidFill>
        </p:spPr>
        <p:txBody>
          <a:bodyPr wrap="none" rtlCol="0" anchor="ctr" anchorCtr="1">
            <a:spAutoFit/>
          </a:bodyPr>
          <a:lstStyle/>
          <a:p>
            <a:r>
              <a:rPr lang="en-GB" sz="1200" b="1" dirty="0" smtClean="0">
                <a:solidFill>
                  <a:schemeClr val="bg1"/>
                </a:solidFill>
                <a:latin typeface="Courier New" panose="02070309020205020404" pitchFamily="49" charset="0"/>
              </a:rPr>
              <a:t>Adams</a:t>
            </a:r>
            <a:endParaRPr lang="en-GB" sz="1200" b="1" dirty="0">
              <a:solidFill>
                <a:schemeClr val="bg1"/>
              </a:solidFill>
              <a:latin typeface="Courier New" panose="02070309020205020404" pitchFamily="49" charset="0"/>
            </a:endParaRPr>
          </a:p>
          <a:p>
            <a:r>
              <a:rPr lang="en-GB" sz="1200" b="1" dirty="0">
                <a:solidFill>
                  <a:schemeClr val="bg1"/>
                </a:solidFill>
                <a:latin typeface="Courier New" panose="02070309020205020404" pitchFamily="49" charset="0"/>
              </a:rPr>
              <a:t>Blake</a:t>
            </a:r>
          </a:p>
          <a:p>
            <a:r>
              <a:rPr lang="en-GB" sz="1200" b="1" dirty="0" smtClean="0">
                <a:solidFill>
                  <a:schemeClr val="bg1"/>
                </a:solidFill>
                <a:latin typeface="Courier New" panose="02070309020205020404" pitchFamily="49" charset="0"/>
              </a:rPr>
              <a:t>James</a:t>
            </a:r>
            <a:endParaRPr lang="en-GB" sz="1200" b="1" dirty="0">
              <a:solidFill>
                <a:schemeClr val="bg1"/>
              </a:solidFill>
              <a:latin typeface="Courier New" panose="02070309020205020404" pitchFamily="49" charset="0"/>
            </a:endParaRPr>
          </a:p>
        </p:txBody>
      </p:sp>
      <p:sp>
        <p:nvSpPr>
          <p:cNvPr id="11" name="TextBox 10"/>
          <p:cNvSpPr txBox="1"/>
          <p:nvPr/>
        </p:nvSpPr>
        <p:spPr>
          <a:xfrm>
            <a:off x="6444208" y="3984739"/>
            <a:ext cx="742576" cy="646331"/>
          </a:xfrm>
          <a:prstGeom prst="rect">
            <a:avLst/>
          </a:prstGeom>
          <a:solidFill>
            <a:srgbClr val="FFFFFF"/>
          </a:solidFill>
        </p:spPr>
        <p:txBody>
          <a:bodyPr wrap="none" rtlCol="0" anchor="ctr" anchorCtr="1">
            <a:spAutoFit/>
          </a:bodyPr>
          <a:lstStyle/>
          <a:p>
            <a:r>
              <a:rPr lang="en-GB" sz="1200" b="1" dirty="0">
                <a:solidFill>
                  <a:schemeClr val="bg1"/>
                </a:solidFill>
                <a:latin typeface="Courier New" panose="02070309020205020404" pitchFamily="49" charset="0"/>
              </a:rPr>
              <a:t>King</a:t>
            </a:r>
          </a:p>
          <a:p>
            <a:r>
              <a:rPr lang="en-GB" sz="1200" b="1" dirty="0">
                <a:solidFill>
                  <a:schemeClr val="bg1"/>
                </a:solidFill>
                <a:latin typeface="Courier New" panose="02070309020205020404" pitchFamily="49" charset="0"/>
              </a:rPr>
              <a:t>	Miller</a:t>
            </a:r>
          </a:p>
          <a:p>
            <a:r>
              <a:rPr lang="en-GB" sz="1200" b="1" dirty="0">
                <a:solidFill>
                  <a:schemeClr val="bg1"/>
                </a:solidFill>
                <a:latin typeface="Courier New" panose="02070309020205020404" pitchFamily="49" charset="0"/>
              </a:rPr>
              <a:t>Turner</a:t>
            </a:r>
          </a:p>
        </p:txBody>
      </p:sp>
      <p:sp>
        <p:nvSpPr>
          <p:cNvPr id="12" name="TextBox 11"/>
          <p:cNvSpPr txBox="1"/>
          <p:nvPr/>
        </p:nvSpPr>
        <p:spPr>
          <a:xfrm>
            <a:off x="776542" y="5473640"/>
            <a:ext cx="649537" cy="461665"/>
          </a:xfrm>
          <a:prstGeom prst="rect">
            <a:avLst/>
          </a:prstGeom>
          <a:solidFill>
            <a:srgbClr val="FFFFFF"/>
          </a:solidFill>
        </p:spPr>
        <p:txBody>
          <a:bodyPr wrap="none" rtlCol="0" anchor="ctr" anchorCtr="1">
            <a:spAutoFit/>
          </a:bodyPr>
          <a:lstStyle/>
          <a:p>
            <a:r>
              <a:rPr lang="en-GB" sz="1200" b="1" dirty="0">
                <a:solidFill>
                  <a:schemeClr val="bg1"/>
                </a:solidFill>
                <a:latin typeface="Courier New" panose="02070309020205020404" pitchFamily="49" charset="0"/>
              </a:rPr>
              <a:t>Adams</a:t>
            </a:r>
          </a:p>
          <a:p>
            <a:r>
              <a:rPr lang="en-GB" sz="1200" b="1" dirty="0" smtClean="0">
                <a:solidFill>
                  <a:schemeClr val="bg1"/>
                </a:solidFill>
                <a:latin typeface="Courier New" panose="02070309020205020404" pitchFamily="49" charset="0"/>
              </a:rPr>
              <a:t>Allen</a:t>
            </a:r>
            <a:endParaRPr lang="en-GB" sz="1200" b="1" dirty="0">
              <a:solidFill>
                <a:schemeClr val="bg1"/>
              </a:solidFill>
              <a:latin typeface="Courier New" panose="02070309020205020404" pitchFamily="49" charset="0"/>
            </a:endParaRPr>
          </a:p>
        </p:txBody>
      </p:sp>
      <p:sp>
        <p:nvSpPr>
          <p:cNvPr id="13" name="TextBox 12"/>
          <p:cNvSpPr txBox="1"/>
          <p:nvPr/>
        </p:nvSpPr>
        <p:spPr>
          <a:xfrm>
            <a:off x="2195800" y="5374957"/>
            <a:ext cx="649537" cy="646331"/>
          </a:xfrm>
          <a:prstGeom prst="rect">
            <a:avLst/>
          </a:prstGeom>
          <a:solidFill>
            <a:srgbClr val="FFFFFF"/>
          </a:solidFill>
        </p:spPr>
        <p:txBody>
          <a:bodyPr wrap="none" rtlCol="0" anchor="ctr" anchorCtr="1">
            <a:spAutoFit/>
          </a:bodyPr>
          <a:lstStyle/>
          <a:p>
            <a:r>
              <a:rPr lang="en-GB" sz="1200" b="1" dirty="0">
                <a:solidFill>
                  <a:schemeClr val="bg1"/>
                </a:solidFill>
                <a:latin typeface="Courier New" panose="02070309020205020404" pitchFamily="49" charset="0"/>
              </a:rPr>
              <a:t>Blake</a:t>
            </a:r>
          </a:p>
          <a:p>
            <a:r>
              <a:rPr lang="en-GB" sz="1200" b="1" dirty="0">
                <a:solidFill>
                  <a:schemeClr val="bg1"/>
                </a:solidFill>
                <a:latin typeface="Courier New" panose="02070309020205020404" pitchFamily="49" charset="0"/>
              </a:rPr>
              <a:t>Clark</a:t>
            </a:r>
          </a:p>
          <a:p>
            <a:r>
              <a:rPr lang="en-GB" sz="1200" b="1" dirty="0" smtClean="0">
                <a:solidFill>
                  <a:schemeClr val="bg1"/>
                </a:solidFill>
                <a:latin typeface="Courier New" panose="02070309020205020404" pitchFamily="49" charset="0"/>
              </a:rPr>
              <a:t>Ford</a:t>
            </a:r>
            <a:endParaRPr lang="en-GB" sz="1200" b="1" dirty="0">
              <a:solidFill>
                <a:schemeClr val="bg1"/>
              </a:solidFill>
              <a:latin typeface="Courier New" panose="02070309020205020404" pitchFamily="49" charset="0"/>
            </a:endParaRPr>
          </a:p>
        </p:txBody>
      </p:sp>
      <p:sp>
        <p:nvSpPr>
          <p:cNvPr id="17" name="TextBox 16"/>
          <p:cNvSpPr txBox="1"/>
          <p:nvPr/>
        </p:nvSpPr>
        <p:spPr>
          <a:xfrm>
            <a:off x="3563888" y="5467290"/>
            <a:ext cx="649537" cy="461665"/>
          </a:xfrm>
          <a:prstGeom prst="rect">
            <a:avLst/>
          </a:prstGeom>
          <a:solidFill>
            <a:srgbClr val="FFFFFF"/>
          </a:solidFill>
        </p:spPr>
        <p:txBody>
          <a:bodyPr wrap="none" rtlCol="0" anchor="ctr" anchorCtr="1">
            <a:spAutoFit/>
          </a:bodyPr>
          <a:lstStyle/>
          <a:p>
            <a:r>
              <a:rPr lang="en-GB" sz="1200" b="1" dirty="0">
                <a:solidFill>
                  <a:schemeClr val="bg1"/>
                </a:solidFill>
                <a:latin typeface="Courier New" panose="02070309020205020404" pitchFamily="49" charset="0"/>
              </a:rPr>
              <a:t>James</a:t>
            </a:r>
          </a:p>
          <a:p>
            <a:r>
              <a:rPr lang="en-GB" sz="1200" b="1" dirty="0">
                <a:solidFill>
                  <a:schemeClr val="bg1"/>
                </a:solidFill>
                <a:latin typeface="Courier New" panose="02070309020205020404" pitchFamily="49" charset="0"/>
              </a:rPr>
              <a:t>Jones</a:t>
            </a:r>
          </a:p>
        </p:txBody>
      </p:sp>
      <p:cxnSp>
        <p:nvCxnSpPr>
          <p:cNvPr id="29" name="Straight Arrow Connector 28"/>
          <p:cNvCxnSpPr/>
          <p:nvPr/>
        </p:nvCxnSpPr>
        <p:spPr bwMode="auto">
          <a:xfrm flipV="1">
            <a:off x="1426079" y="5568915"/>
            <a:ext cx="747161" cy="635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p:nvPr/>
        </p:nvCxnSpPr>
        <p:spPr bwMode="auto">
          <a:xfrm flipV="1">
            <a:off x="2843808" y="5568915"/>
            <a:ext cx="747161" cy="635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p:nvPr/>
        </p:nvCxnSpPr>
        <p:spPr bwMode="auto">
          <a:xfrm flipV="1">
            <a:off x="4211960" y="5568915"/>
            <a:ext cx="747161" cy="635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p:cNvCxnSpPr/>
          <p:nvPr/>
        </p:nvCxnSpPr>
        <p:spPr bwMode="auto">
          <a:xfrm flipV="1">
            <a:off x="5697047" y="5568915"/>
            <a:ext cx="747161" cy="635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35"/>
          <p:cNvCxnSpPr/>
          <p:nvPr/>
        </p:nvCxnSpPr>
        <p:spPr bwMode="auto">
          <a:xfrm flipV="1">
            <a:off x="7137207" y="5568915"/>
            <a:ext cx="747161" cy="635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p:cNvCxnSpPr/>
          <p:nvPr/>
        </p:nvCxnSpPr>
        <p:spPr bwMode="auto">
          <a:xfrm flipH="1">
            <a:off x="1426079" y="5784939"/>
            <a:ext cx="769657" cy="1"/>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p:cNvCxnSpPr/>
          <p:nvPr/>
        </p:nvCxnSpPr>
        <p:spPr bwMode="auto">
          <a:xfrm flipH="1">
            <a:off x="2816728" y="5784940"/>
            <a:ext cx="747160" cy="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Arrow Connector 44"/>
          <p:cNvCxnSpPr/>
          <p:nvPr/>
        </p:nvCxnSpPr>
        <p:spPr bwMode="auto">
          <a:xfrm flipH="1">
            <a:off x="4211960" y="5784939"/>
            <a:ext cx="769657" cy="1"/>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Arrow Connector 45"/>
          <p:cNvCxnSpPr/>
          <p:nvPr/>
        </p:nvCxnSpPr>
        <p:spPr bwMode="auto">
          <a:xfrm flipH="1">
            <a:off x="5724129" y="5784940"/>
            <a:ext cx="699177" cy="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Arrow Connector 46"/>
          <p:cNvCxnSpPr/>
          <p:nvPr/>
        </p:nvCxnSpPr>
        <p:spPr bwMode="auto">
          <a:xfrm flipH="1">
            <a:off x="7164289" y="5784940"/>
            <a:ext cx="720079" cy="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Arrow Connector 47"/>
          <p:cNvCxnSpPr>
            <a:stCxn id="9" idx="3"/>
            <a:endCxn id="11" idx="0"/>
          </p:cNvCxnSpPr>
          <p:nvPr/>
        </p:nvCxnSpPr>
        <p:spPr bwMode="auto">
          <a:xfrm>
            <a:off x="5149529" y="3063444"/>
            <a:ext cx="1665967" cy="921295"/>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Arrow Connector 50"/>
          <p:cNvCxnSpPr>
            <a:stCxn id="9" idx="1"/>
            <a:endCxn id="10" idx="0"/>
          </p:cNvCxnSpPr>
          <p:nvPr/>
        </p:nvCxnSpPr>
        <p:spPr bwMode="auto">
          <a:xfrm flipH="1">
            <a:off x="2591048" y="3063444"/>
            <a:ext cx="1908944" cy="921295"/>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Arrow Connector 55"/>
          <p:cNvCxnSpPr>
            <a:endCxn id="16" idx="0"/>
          </p:cNvCxnSpPr>
          <p:nvPr/>
        </p:nvCxnSpPr>
        <p:spPr bwMode="auto">
          <a:xfrm>
            <a:off x="7186784" y="4137139"/>
            <a:ext cx="1068840" cy="1330151"/>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Arrow Connector 58"/>
          <p:cNvCxnSpPr>
            <a:stCxn id="11" idx="3"/>
            <a:endCxn id="14" idx="0"/>
          </p:cNvCxnSpPr>
          <p:nvPr/>
        </p:nvCxnSpPr>
        <p:spPr bwMode="auto">
          <a:xfrm flipH="1">
            <a:off x="6794562" y="4307905"/>
            <a:ext cx="392222" cy="1067052"/>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Arrow Connector 61"/>
          <p:cNvCxnSpPr>
            <a:endCxn id="15" idx="0"/>
          </p:cNvCxnSpPr>
          <p:nvPr/>
        </p:nvCxnSpPr>
        <p:spPr bwMode="auto">
          <a:xfrm flipH="1">
            <a:off x="5354402" y="4488795"/>
            <a:ext cx="1089806" cy="978495"/>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Arrow Connector 64"/>
          <p:cNvCxnSpPr>
            <a:endCxn id="17" idx="0"/>
          </p:cNvCxnSpPr>
          <p:nvPr/>
        </p:nvCxnSpPr>
        <p:spPr bwMode="auto">
          <a:xfrm>
            <a:off x="2701257" y="4137139"/>
            <a:ext cx="1187400" cy="1330151"/>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Arrow Connector 68"/>
          <p:cNvCxnSpPr>
            <a:stCxn id="10" idx="3"/>
            <a:endCxn id="13" idx="0"/>
          </p:cNvCxnSpPr>
          <p:nvPr/>
        </p:nvCxnSpPr>
        <p:spPr bwMode="auto">
          <a:xfrm flipH="1">
            <a:off x="2520569" y="4307905"/>
            <a:ext cx="395247" cy="1067052"/>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Arrow Connector 71"/>
          <p:cNvCxnSpPr>
            <a:endCxn id="12" idx="0"/>
          </p:cNvCxnSpPr>
          <p:nvPr/>
        </p:nvCxnSpPr>
        <p:spPr bwMode="auto">
          <a:xfrm flipH="1">
            <a:off x="1101311" y="4631070"/>
            <a:ext cx="1440011" cy="84257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Curved Connector 75"/>
          <p:cNvCxnSpPr>
            <a:stCxn id="9" idx="3"/>
            <a:endCxn id="10" idx="0"/>
          </p:cNvCxnSpPr>
          <p:nvPr/>
        </p:nvCxnSpPr>
        <p:spPr bwMode="auto">
          <a:xfrm flipH="1">
            <a:off x="2591048" y="3063444"/>
            <a:ext cx="2558481" cy="921295"/>
          </a:xfrm>
          <a:prstGeom prst="curvedConnector4">
            <a:avLst>
              <a:gd name="adj1" fmla="val 100234"/>
              <a:gd name="adj2" fmla="val 62528"/>
            </a:avLst>
          </a:prstGeom>
          <a:noFill/>
          <a:ln w="38100" cap="flat" cmpd="sng" algn="ctr">
            <a:solidFill>
              <a:srgbClr val="FFFF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Curved Connector 81"/>
          <p:cNvCxnSpPr>
            <a:stCxn id="10" idx="1"/>
            <a:endCxn id="12" idx="0"/>
          </p:cNvCxnSpPr>
          <p:nvPr/>
        </p:nvCxnSpPr>
        <p:spPr bwMode="auto">
          <a:xfrm rot="10800000" flipV="1">
            <a:off x="1101311" y="4307904"/>
            <a:ext cx="1164968" cy="1165735"/>
          </a:xfrm>
          <a:prstGeom prst="curvedConnector2">
            <a:avLst/>
          </a:prstGeom>
          <a:noFill/>
          <a:ln w="38100" cap="flat" cmpd="sng" algn="ctr">
            <a:solidFill>
              <a:srgbClr val="FFFF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7884368" y="5467290"/>
            <a:ext cx="742511" cy="461665"/>
          </a:xfrm>
          <a:prstGeom prst="rect">
            <a:avLst/>
          </a:prstGeom>
          <a:solidFill>
            <a:srgbClr val="FFFFFF"/>
          </a:solidFill>
        </p:spPr>
        <p:txBody>
          <a:bodyPr wrap="none" rtlCol="0" anchor="ctr" anchorCtr="1">
            <a:spAutoFit/>
          </a:bodyPr>
          <a:lstStyle/>
          <a:p>
            <a:r>
              <a:rPr lang="en-GB" sz="1200" b="1" dirty="0">
                <a:solidFill>
                  <a:schemeClr val="bg1"/>
                </a:solidFill>
                <a:latin typeface="Courier New" panose="02070309020205020404" pitchFamily="49" charset="0"/>
              </a:rPr>
              <a:t>Turner</a:t>
            </a:r>
          </a:p>
          <a:p>
            <a:r>
              <a:rPr lang="en-GB" sz="1200" b="1" dirty="0">
                <a:solidFill>
                  <a:schemeClr val="bg1"/>
                </a:solidFill>
                <a:latin typeface="Courier New" panose="02070309020205020404" pitchFamily="49" charset="0"/>
              </a:rPr>
              <a:t>Ward</a:t>
            </a:r>
          </a:p>
        </p:txBody>
      </p:sp>
      <p:sp>
        <p:nvSpPr>
          <p:cNvPr id="14" name="TextBox 13"/>
          <p:cNvSpPr txBox="1"/>
          <p:nvPr/>
        </p:nvSpPr>
        <p:spPr>
          <a:xfrm>
            <a:off x="6423306" y="5374957"/>
            <a:ext cx="742511" cy="646331"/>
          </a:xfrm>
          <a:prstGeom prst="rect">
            <a:avLst/>
          </a:prstGeom>
          <a:solidFill>
            <a:srgbClr val="FFFFFF"/>
          </a:solidFill>
        </p:spPr>
        <p:txBody>
          <a:bodyPr wrap="none" rtlCol="0" anchor="ctr" anchorCtr="1">
            <a:spAutoFit/>
          </a:bodyPr>
          <a:lstStyle/>
          <a:p>
            <a:r>
              <a:rPr lang="en-GB" sz="1200" b="1" dirty="0">
                <a:solidFill>
                  <a:schemeClr val="bg1"/>
                </a:solidFill>
                <a:latin typeface="Courier New" panose="02070309020205020404" pitchFamily="49" charset="0"/>
              </a:rPr>
              <a:t>Miller</a:t>
            </a:r>
          </a:p>
          <a:p>
            <a:r>
              <a:rPr lang="en-GB" sz="1200" b="1" dirty="0">
                <a:solidFill>
                  <a:schemeClr val="bg1"/>
                </a:solidFill>
                <a:latin typeface="Courier New" panose="02070309020205020404" pitchFamily="49" charset="0"/>
              </a:rPr>
              <a:t>Scott</a:t>
            </a:r>
          </a:p>
          <a:p>
            <a:r>
              <a:rPr lang="en-GB" sz="1200" b="1" dirty="0" smtClean="0">
                <a:solidFill>
                  <a:schemeClr val="bg1"/>
                </a:solidFill>
                <a:latin typeface="Courier New" panose="02070309020205020404" pitchFamily="49" charset="0"/>
              </a:rPr>
              <a:t>Smith</a:t>
            </a:r>
            <a:endParaRPr lang="en-GB" sz="1200" b="1" dirty="0">
              <a:solidFill>
                <a:schemeClr val="bg1"/>
              </a:solidFill>
              <a:latin typeface="Courier New" panose="02070309020205020404" pitchFamily="49" charset="0"/>
            </a:endParaRPr>
          </a:p>
        </p:txBody>
      </p:sp>
      <p:sp>
        <p:nvSpPr>
          <p:cNvPr id="15" name="TextBox 14"/>
          <p:cNvSpPr txBox="1"/>
          <p:nvPr/>
        </p:nvSpPr>
        <p:spPr>
          <a:xfrm>
            <a:off x="4983146" y="5467290"/>
            <a:ext cx="742511" cy="461665"/>
          </a:xfrm>
          <a:prstGeom prst="rect">
            <a:avLst/>
          </a:prstGeom>
          <a:solidFill>
            <a:srgbClr val="FFFFFF"/>
          </a:solidFill>
        </p:spPr>
        <p:txBody>
          <a:bodyPr wrap="none" rtlCol="0" anchor="ctr" anchorCtr="1">
            <a:spAutoFit/>
          </a:bodyPr>
          <a:lstStyle/>
          <a:p>
            <a:r>
              <a:rPr lang="en-GB" sz="1200" b="1" dirty="0">
                <a:solidFill>
                  <a:schemeClr val="bg1"/>
                </a:solidFill>
                <a:latin typeface="Courier New" panose="02070309020205020404" pitchFamily="49" charset="0"/>
              </a:rPr>
              <a:t>King</a:t>
            </a:r>
          </a:p>
          <a:p>
            <a:r>
              <a:rPr lang="en-GB" sz="1200" b="1" dirty="0" smtClean="0">
                <a:solidFill>
                  <a:schemeClr val="bg1"/>
                </a:solidFill>
                <a:latin typeface="Courier New" panose="02070309020205020404" pitchFamily="49" charset="0"/>
              </a:rPr>
              <a:t>Martin</a:t>
            </a:r>
            <a:endParaRPr lang="en-GB" sz="1200" b="1" dirty="0">
              <a:solidFill>
                <a:schemeClr val="bg1"/>
              </a:solidFill>
              <a:latin typeface="Courier New" panose="02070309020205020404" pitchFamily="49" charset="0"/>
            </a:endParaRPr>
          </a:p>
        </p:txBody>
      </p:sp>
      <p:cxnSp>
        <p:nvCxnSpPr>
          <p:cNvPr id="49" name="Curved Connector 48"/>
          <p:cNvCxnSpPr>
            <a:stCxn id="12" idx="2"/>
            <a:endCxn id="13" idx="0"/>
          </p:cNvCxnSpPr>
          <p:nvPr/>
        </p:nvCxnSpPr>
        <p:spPr bwMode="auto">
          <a:xfrm rot="5400000" flipH="1" flipV="1">
            <a:off x="1530766" y="4945502"/>
            <a:ext cx="560348" cy="1419258"/>
          </a:xfrm>
          <a:prstGeom prst="curvedConnector5">
            <a:avLst>
              <a:gd name="adj1" fmla="val -40796"/>
              <a:gd name="adj2" fmla="val 50000"/>
              <a:gd name="adj3" fmla="val 140796"/>
            </a:avLst>
          </a:prstGeom>
          <a:noFill/>
          <a:ln w="38100" cap="flat" cmpd="sng" algn="ctr">
            <a:solidFill>
              <a:srgbClr val="FFFF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3930233855"/>
      </p:ext>
    </p:extLst>
  </p:cSld>
  <p:clrMapOvr>
    <a:masterClrMapping/>
  </p:clrMapOvr>
  <p:transition advTm="1578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up)">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wipe(up)">
                                      <p:cBhvr>
                                        <p:cTn id="12" dur="5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4294967295"/>
          </p:nvPr>
        </p:nvSpPr>
        <p:spPr>
          <a:xfrm>
            <a:off x="685800" y="2057400"/>
            <a:ext cx="4750296" cy="4114800"/>
          </a:xfrm>
        </p:spPr>
        <p:txBody>
          <a:bodyPr/>
          <a:lstStyle/>
          <a:p>
            <a:r>
              <a:rPr lang="en-GB" dirty="0" smtClean="0"/>
              <a:t>Security record joined in query by key columns in common</a:t>
            </a:r>
            <a:endParaRPr lang="en-GB" dirty="0"/>
          </a:p>
        </p:txBody>
      </p:sp>
      <p:sp>
        <p:nvSpPr>
          <p:cNvPr id="2" name="Title 1"/>
          <p:cNvSpPr>
            <a:spLocks noGrp="1"/>
          </p:cNvSpPr>
          <p:nvPr>
            <p:ph type="title"/>
          </p:nvPr>
        </p:nvSpPr>
        <p:spPr/>
        <p:txBody>
          <a:bodyPr/>
          <a:lstStyle/>
          <a:p>
            <a:r>
              <a:rPr lang="en-GB" dirty="0" smtClean="0"/>
              <a:t>Query Security prior to PT8.54</a:t>
            </a:r>
            <a:endParaRPr lang="en-GB" dirty="0"/>
          </a:p>
        </p:txBody>
      </p:sp>
      <p:pic>
        <p:nvPicPr>
          <p:cNvPr id="7" name="Content Placeholder 6"/>
          <p:cNvPicPr>
            <a:picLocks noGrp="1"/>
          </p:cNvPicPr>
          <p:nvPr>
            <p:ph idx="1"/>
          </p:nvPr>
        </p:nvPicPr>
        <p:blipFill>
          <a:blip r:embed="rId3"/>
          <a:stretch>
            <a:fillRect/>
          </a:stretch>
        </p:blipFill>
        <p:spPr>
          <a:xfrm>
            <a:off x="5488991" y="2057400"/>
            <a:ext cx="2971441" cy="4114800"/>
          </a:xfrm>
          <a:prstGeom prst="rect">
            <a:avLst/>
          </a:prstGeom>
        </p:spPr>
      </p:pic>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90</a:t>
            </a:fld>
            <a:endParaRPr lang="en-US" altLang="en-US"/>
          </a:p>
        </p:txBody>
      </p:sp>
      <p:sp>
        <p:nvSpPr>
          <p:cNvPr id="10" name="AutoShape 4"/>
          <p:cNvSpPr>
            <a:spLocks noChangeArrowheads="1"/>
          </p:cNvSpPr>
          <p:nvPr/>
        </p:nvSpPr>
        <p:spPr bwMode="auto">
          <a:xfrm>
            <a:off x="6732240" y="2996952"/>
            <a:ext cx="1440160" cy="288032"/>
          </a:xfrm>
          <a:prstGeom prst="flowChartAlternateProcess">
            <a:avLst/>
          </a:prstGeom>
          <a:noFill/>
          <a:ln w="381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r">
              <a:spcBef>
                <a:spcPct val="0"/>
              </a:spcBef>
              <a:buClrTx/>
              <a:buFontTx/>
              <a:buNone/>
            </a:pPr>
            <a:endParaRPr lang="en-GB" altLang="en-US" sz="4800">
              <a:solidFill>
                <a:schemeClr val="tx2"/>
              </a:solidFill>
            </a:endParaRPr>
          </a:p>
        </p:txBody>
      </p:sp>
    </p:spTree>
    <p:custDataLst>
      <p:tags r:id="rId1"/>
    </p:custDataLst>
    <p:extLst>
      <p:ext uri="{BB962C8B-B14F-4D97-AF65-F5344CB8AC3E}">
        <p14:creationId xmlns:p14="http://schemas.microsoft.com/office/powerpoint/2010/main" val="1940173887"/>
      </p:ext>
    </p:extLst>
  </p:cSld>
  <p:clrMapOvr>
    <a:masterClrMapping/>
  </p:clrMapOvr>
  <p:transition advTm="58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PS/Query SQL</a:t>
            </a:r>
            <a:endParaRPr lang="en-GB" dirty="0"/>
          </a:p>
        </p:txBody>
      </p:sp>
      <p:sp>
        <p:nvSpPr>
          <p:cNvPr id="3" name="Content Placeholder 2"/>
          <p:cNvSpPr>
            <a:spLocks noGrp="1"/>
          </p:cNvSpPr>
          <p:nvPr>
            <p:ph idx="1"/>
          </p:nvPr>
        </p:nvSpPr>
        <p:spPr/>
        <p:txBody>
          <a:bodyPr>
            <a:noAutofit/>
          </a:bodyPr>
          <a:lstStyle/>
          <a:p>
            <a:pPr marL="0" indent="0">
              <a:buNone/>
            </a:pPr>
            <a:r>
              <a:rPr lang="en-GB" sz="1000" dirty="0">
                <a:latin typeface="Lucida Console" panose="020B0609040504020204" pitchFamily="49" charset="0"/>
              </a:rPr>
              <a:t>SELECT B.EMPLID, B.DEPTID</a:t>
            </a:r>
          </a:p>
          <a:p>
            <a:pPr marL="0" indent="0">
              <a:buNone/>
            </a:pPr>
            <a:r>
              <a:rPr lang="en-GB" sz="1000" dirty="0">
                <a:latin typeface="Lucida Console" panose="020B0609040504020204" pitchFamily="49" charset="0"/>
              </a:rPr>
              <a:t>  FROM </a:t>
            </a:r>
            <a:r>
              <a:rPr lang="en-GB" sz="1000" b="1" dirty="0">
                <a:latin typeface="Lucida Console" panose="020B0609040504020204" pitchFamily="49" charset="0"/>
              </a:rPr>
              <a:t>PS_JOB B, PS_EMPLMT_SRCH_QRY B1</a:t>
            </a:r>
            <a:r>
              <a:rPr lang="en-GB" sz="1000" dirty="0">
                <a:latin typeface="Lucida Console" panose="020B0609040504020204" pitchFamily="49" charset="0"/>
              </a:rPr>
              <a:t>, PS_NAMES A, PS_PERALL_SEC_QRY A1</a:t>
            </a:r>
          </a:p>
          <a:p>
            <a:pPr marL="0" indent="0">
              <a:buNone/>
            </a:pPr>
            <a:r>
              <a:rPr lang="en-GB" sz="1000" dirty="0">
                <a:latin typeface="Lucida Console" panose="020B0609040504020204" pitchFamily="49" charset="0"/>
              </a:rPr>
              <a:t>  WHERE ( </a:t>
            </a:r>
            <a:r>
              <a:rPr lang="en-GB" sz="1000" b="1" dirty="0">
                <a:latin typeface="Lucida Console" panose="020B0609040504020204" pitchFamily="49" charset="0"/>
              </a:rPr>
              <a:t>B.EMPLID = B1.EMPLID</a:t>
            </a:r>
          </a:p>
          <a:p>
            <a:pPr marL="0" indent="0">
              <a:buNone/>
            </a:pPr>
            <a:r>
              <a:rPr lang="en-GB" sz="1000" b="1" dirty="0">
                <a:latin typeface="Lucida Console" panose="020B0609040504020204" pitchFamily="49" charset="0"/>
              </a:rPr>
              <a:t>    AND B.EMPL_RCD = B1.EMPL_RCD</a:t>
            </a:r>
          </a:p>
          <a:p>
            <a:pPr marL="0" indent="0">
              <a:buNone/>
            </a:pPr>
            <a:r>
              <a:rPr lang="en-GB" sz="1000" dirty="0">
                <a:latin typeface="Lucida Console" panose="020B0609040504020204" pitchFamily="49" charset="0"/>
              </a:rPr>
              <a:t>    AND B1.OPRID = 'PS'</a:t>
            </a:r>
          </a:p>
          <a:p>
            <a:pPr marL="0" indent="0">
              <a:buNone/>
            </a:pPr>
            <a:r>
              <a:rPr lang="en-GB" sz="1000" dirty="0">
                <a:latin typeface="Lucida Console" panose="020B0609040504020204" pitchFamily="49" charset="0"/>
              </a:rPr>
              <a:t>    AND A.EMPLID = A1.EMPLID</a:t>
            </a:r>
          </a:p>
          <a:p>
            <a:pPr marL="0" indent="0">
              <a:buNone/>
            </a:pPr>
            <a:r>
              <a:rPr lang="en-GB" sz="1000" dirty="0">
                <a:latin typeface="Lucida Console" panose="020B0609040504020204" pitchFamily="49" charset="0"/>
              </a:rPr>
              <a:t>    AND A1.OPRID = 'PS'</a:t>
            </a:r>
          </a:p>
          <a:p>
            <a:pPr marL="0" indent="0">
              <a:buNone/>
            </a:pPr>
            <a:r>
              <a:rPr lang="en-GB" sz="1000" dirty="0">
                <a:latin typeface="Lucida Console" panose="020B0609040504020204" pitchFamily="49" charset="0"/>
              </a:rPr>
              <a:t>    AND ( B.EFFDT =</a:t>
            </a:r>
          </a:p>
          <a:p>
            <a:pPr marL="0" indent="0">
              <a:buNone/>
            </a:pPr>
            <a:r>
              <a:rPr lang="en-GB" sz="1000" dirty="0">
                <a:latin typeface="Lucida Console" panose="020B0609040504020204" pitchFamily="49" charset="0"/>
              </a:rPr>
              <a:t>        (SELECT MAX(B_ED.EFFDT) FROM PS_JOB B_ED</a:t>
            </a:r>
          </a:p>
          <a:p>
            <a:pPr marL="0" indent="0">
              <a:buNone/>
            </a:pPr>
            <a:r>
              <a:rPr lang="en-GB" sz="1000" dirty="0">
                <a:latin typeface="Lucida Console" panose="020B0609040504020204" pitchFamily="49" charset="0"/>
              </a:rPr>
              <a:t>        WHERE B.EMPLID = B_ED.EMPLID</a:t>
            </a:r>
          </a:p>
          <a:p>
            <a:pPr marL="0" indent="0">
              <a:buNone/>
            </a:pPr>
            <a:r>
              <a:rPr lang="en-GB" sz="1000" dirty="0">
                <a:latin typeface="Lucida Console" panose="020B0609040504020204" pitchFamily="49" charset="0"/>
              </a:rPr>
              <a:t>          AND B.EMPL_RCD = B_ED.EMPL_RCD</a:t>
            </a:r>
          </a:p>
          <a:p>
            <a:pPr marL="0" indent="0">
              <a:buNone/>
            </a:pPr>
            <a:r>
              <a:rPr lang="en-GB" sz="1000" dirty="0">
                <a:latin typeface="Lucida Console" panose="020B0609040504020204" pitchFamily="49" charset="0"/>
              </a:rPr>
              <a:t>          AND B_ED.EFFDT &lt;= SYSDATE)</a:t>
            </a:r>
          </a:p>
          <a:p>
            <a:pPr marL="0" indent="0">
              <a:buNone/>
            </a:pPr>
            <a:r>
              <a:rPr lang="en-GB" sz="1000" dirty="0">
                <a:latin typeface="Lucida Console" panose="020B0609040504020204" pitchFamily="49" charset="0"/>
              </a:rPr>
              <a:t>    AND B.EFFSEQ =</a:t>
            </a:r>
          </a:p>
          <a:p>
            <a:pPr marL="0" indent="0">
              <a:buNone/>
            </a:pPr>
            <a:r>
              <a:rPr lang="en-GB" sz="1000" dirty="0">
                <a:latin typeface="Lucida Console" panose="020B0609040504020204" pitchFamily="49" charset="0"/>
              </a:rPr>
              <a:t>        (SELECT MAX(B_ES.EFFSEQ) FROM PS_JOB B_ES</a:t>
            </a:r>
          </a:p>
          <a:p>
            <a:pPr marL="0" indent="0">
              <a:buNone/>
            </a:pPr>
            <a:r>
              <a:rPr lang="en-GB" sz="1000" dirty="0">
                <a:latin typeface="Lucida Console" panose="020B0609040504020204" pitchFamily="49" charset="0"/>
              </a:rPr>
              <a:t>        WHERE B.EMPLID = B_ES.EMPLID</a:t>
            </a:r>
          </a:p>
          <a:p>
            <a:pPr marL="0" indent="0">
              <a:buNone/>
            </a:pPr>
            <a:r>
              <a:rPr lang="en-GB" sz="1000" dirty="0">
                <a:latin typeface="Lucida Console" panose="020B0609040504020204" pitchFamily="49" charset="0"/>
              </a:rPr>
              <a:t>          AND B.EMPL_RCD = B_ES.EMPL_RCD</a:t>
            </a:r>
          </a:p>
          <a:p>
            <a:pPr marL="0" indent="0">
              <a:buNone/>
            </a:pPr>
            <a:r>
              <a:rPr lang="en-GB" sz="1000" dirty="0">
                <a:latin typeface="Lucida Console" panose="020B0609040504020204" pitchFamily="49" charset="0"/>
              </a:rPr>
              <a:t>          AND B.EFFDT = B_ES.EFFDT)</a:t>
            </a:r>
          </a:p>
          <a:p>
            <a:pPr marL="0" indent="0">
              <a:buNone/>
            </a:pPr>
            <a:r>
              <a:rPr lang="en-GB" sz="1000" dirty="0">
                <a:latin typeface="Lucida Console" panose="020B0609040504020204" pitchFamily="49" charset="0"/>
              </a:rPr>
              <a:t>     AND B.EMPLID = A.EMPLID</a:t>
            </a:r>
          </a:p>
          <a:p>
            <a:pPr marL="0" indent="0">
              <a:buNone/>
            </a:pPr>
            <a:r>
              <a:rPr lang="en-GB" sz="1000" dirty="0">
                <a:latin typeface="Lucida Console" panose="020B0609040504020204" pitchFamily="49" charset="0"/>
              </a:rPr>
              <a:t>     AND A.EFFDT =</a:t>
            </a:r>
          </a:p>
          <a:p>
            <a:pPr marL="0" indent="0">
              <a:buNone/>
            </a:pPr>
            <a:r>
              <a:rPr lang="en-GB" sz="1000" dirty="0">
                <a:latin typeface="Lucida Console" panose="020B0609040504020204" pitchFamily="49" charset="0"/>
              </a:rPr>
              <a:t>        (SELECT MAX(A_ED.EFFDT) FROM PS_NAMES A_ED</a:t>
            </a:r>
          </a:p>
          <a:p>
            <a:pPr marL="0" indent="0">
              <a:buNone/>
            </a:pPr>
            <a:r>
              <a:rPr lang="en-GB" sz="1000" dirty="0">
                <a:latin typeface="Lucida Console" panose="020B0609040504020204" pitchFamily="49" charset="0"/>
              </a:rPr>
              <a:t>        WHERE A.EMPLID = A_ED.EMPLID</a:t>
            </a:r>
          </a:p>
          <a:p>
            <a:pPr marL="0" indent="0">
              <a:buNone/>
            </a:pPr>
            <a:r>
              <a:rPr lang="en-GB" sz="1000" dirty="0">
                <a:latin typeface="Lucida Console" panose="020B0609040504020204" pitchFamily="49" charset="0"/>
              </a:rPr>
              <a:t>          AND A.NAME_TYPE = A_ED.NAME_TYPE</a:t>
            </a:r>
          </a:p>
          <a:p>
            <a:pPr marL="0" indent="0">
              <a:buNone/>
            </a:pPr>
            <a:r>
              <a:rPr lang="en-GB" sz="1000" dirty="0">
                <a:latin typeface="Lucida Console" panose="020B0609040504020204" pitchFamily="49" charset="0"/>
              </a:rPr>
              <a:t>          AND A_ED.EFFDT &lt;= SYSDATE) ))</a:t>
            </a:r>
          </a:p>
          <a:p>
            <a:pPr marL="0" indent="0">
              <a:buNone/>
            </a:pPr>
            <a:endParaRPr lang="en-GB" sz="1000" dirty="0">
              <a:latin typeface="Lucida Console" panose="020B0609040504020204" pitchFamily="49" charset="0"/>
            </a:endParaRP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91</a:t>
            </a:fld>
            <a:endParaRPr lang="en-US" altLang="en-US"/>
          </a:p>
        </p:txBody>
      </p:sp>
      <p:sp>
        <p:nvSpPr>
          <p:cNvPr id="7" name="AutoShape 10"/>
          <p:cNvSpPr>
            <a:spLocks noChangeArrowheads="1"/>
          </p:cNvSpPr>
          <p:nvPr/>
        </p:nvSpPr>
        <p:spPr bwMode="auto">
          <a:xfrm>
            <a:off x="6012160" y="3068960"/>
            <a:ext cx="2736850" cy="647696"/>
          </a:xfrm>
          <a:prstGeom prst="wedgeRoundRectCallout">
            <a:avLst>
              <a:gd name="adj1" fmla="val -166555"/>
              <a:gd name="adj2" fmla="val -105209"/>
              <a:gd name="adj3" fmla="val 16667"/>
            </a:avLst>
          </a:prstGeom>
          <a:solidFill>
            <a:schemeClr val="bg1"/>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spAutoFit/>
          </a:bodyP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a:spcBef>
                <a:spcPct val="0"/>
              </a:spcBef>
              <a:buClrTx/>
              <a:buFontTx/>
              <a:buNone/>
            </a:pPr>
            <a:r>
              <a:rPr lang="en-GB" altLang="en-US" sz="1600" dirty="0" smtClean="0">
                <a:solidFill>
                  <a:schemeClr val="tx2"/>
                </a:solidFill>
              </a:rPr>
              <a:t>Join on key columns in common</a:t>
            </a:r>
            <a:endParaRPr lang="en-GB" altLang="en-US" sz="1600" dirty="0">
              <a:solidFill>
                <a:schemeClr val="tx2"/>
              </a:solidFill>
            </a:endParaRPr>
          </a:p>
        </p:txBody>
      </p:sp>
      <p:sp>
        <p:nvSpPr>
          <p:cNvPr id="8" name="AutoShape 10"/>
          <p:cNvSpPr>
            <a:spLocks noChangeArrowheads="1"/>
          </p:cNvSpPr>
          <p:nvPr/>
        </p:nvSpPr>
        <p:spPr bwMode="auto">
          <a:xfrm>
            <a:off x="6012160" y="3789040"/>
            <a:ext cx="2736850" cy="920111"/>
          </a:xfrm>
          <a:prstGeom prst="wedgeRoundRectCallout">
            <a:avLst>
              <a:gd name="adj1" fmla="val -78597"/>
              <a:gd name="adj2" fmla="val -192310"/>
              <a:gd name="adj3" fmla="val 16667"/>
            </a:avLst>
          </a:prstGeom>
          <a:solidFill>
            <a:schemeClr val="bg1"/>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spAutoFit/>
          </a:bodyP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a:spcBef>
                <a:spcPct val="0"/>
              </a:spcBef>
              <a:buClrTx/>
              <a:buFontTx/>
              <a:buNone/>
            </a:pPr>
            <a:r>
              <a:rPr lang="en-GB" altLang="en-US" sz="1600" dirty="0" smtClean="0">
                <a:solidFill>
                  <a:schemeClr val="tx2"/>
                </a:solidFill>
              </a:rPr>
              <a:t>Multiple query security records often cause performance problems</a:t>
            </a:r>
            <a:endParaRPr lang="en-GB" altLang="en-US" sz="1600" dirty="0">
              <a:solidFill>
                <a:schemeClr val="tx2"/>
              </a:solidFill>
            </a:endParaRPr>
          </a:p>
        </p:txBody>
      </p:sp>
    </p:spTree>
    <p:custDataLst>
      <p:tags r:id="rId1"/>
    </p:custDataLst>
    <p:extLst>
      <p:ext uri="{BB962C8B-B14F-4D97-AF65-F5344CB8AC3E}">
        <p14:creationId xmlns:p14="http://schemas.microsoft.com/office/powerpoint/2010/main" val="1808706293"/>
      </p:ext>
    </p:extLst>
  </p:cSld>
  <p:clrMapOvr>
    <a:masterClrMapping/>
  </p:clrMapOvr>
  <p:transition advTm="4017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Multiple Query Security records</a:t>
            </a:r>
            <a:endParaRPr lang="en-GB" dirty="0"/>
          </a:p>
        </p:txBody>
      </p:sp>
      <p:sp>
        <p:nvSpPr>
          <p:cNvPr id="3" name="Content Placeholder 2"/>
          <p:cNvSpPr>
            <a:spLocks noGrp="1"/>
          </p:cNvSpPr>
          <p:nvPr>
            <p:ph idx="1"/>
          </p:nvPr>
        </p:nvSpPr>
        <p:spPr/>
        <p:txBody>
          <a:bodyPr/>
          <a:lstStyle/>
          <a:p>
            <a:r>
              <a:rPr lang="en-GB" dirty="0" smtClean="0"/>
              <a:t>Can specify join columns</a:t>
            </a:r>
          </a:p>
          <a:p>
            <a:pPr lvl="1"/>
            <a:r>
              <a:rPr lang="en-GB" dirty="0" smtClean="0"/>
              <a:t>Stored in </a:t>
            </a:r>
            <a:r>
              <a:rPr lang="en-GB" dirty="0"/>
              <a:t>PSRECSECFLDMAPS.</a:t>
            </a: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92</a:t>
            </a:fld>
            <a:endParaRPr lang="en-US" altLang="en-US"/>
          </a:p>
        </p:txBody>
      </p:sp>
      <p:pic>
        <p:nvPicPr>
          <p:cNvPr id="7" name="Picture 6"/>
          <p:cNvPicPr>
            <a:picLocks noChangeAspect="1"/>
          </p:cNvPicPr>
          <p:nvPr/>
        </p:nvPicPr>
        <p:blipFill>
          <a:blip r:embed="rId2"/>
          <a:stretch>
            <a:fillRect/>
          </a:stretch>
        </p:blipFill>
        <p:spPr>
          <a:xfrm>
            <a:off x="1475656" y="3106539"/>
            <a:ext cx="7036594" cy="3202781"/>
          </a:xfrm>
          <a:prstGeom prst="rect">
            <a:avLst/>
          </a:prstGeom>
        </p:spPr>
      </p:pic>
    </p:spTree>
    <p:extLst>
      <p:ext uri="{BB962C8B-B14F-4D97-AF65-F5344CB8AC3E}">
        <p14:creationId xmlns:p14="http://schemas.microsoft.com/office/powerpoint/2010/main" val="926410005"/>
      </p:ext>
    </p:extLst>
  </p:cSld>
  <p:clrMapOvr>
    <a:masterClrMapping/>
  </p:clrMapOvr>
  <p:transition advTm="3628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PS/Query with </a:t>
            </a:r>
            <a:br>
              <a:rPr lang="en-GB" dirty="0" smtClean="0"/>
            </a:br>
            <a:r>
              <a:rPr lang="en-GB" dirty="0" smtClean="0"/>
              <a:t>multiple security records</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sz="1100" dirty="0">
                <a:latin typeface="Lucida Console" panose="020B0609040504020204" pitchFamily="49" charset="0"/>
              </a:rPr>
              <a:t>SELECT B.EMPLID, B.DEPTID</a:t>
            </a:r>
          </a:p>
          <a:p>
            <a:pPr marL="0" indent="0">
              <a:buNone/>
            </a:pPr>
            <a:r>
              <a:rPr lang="en-GB" sz="1100" dirty="0">
                <a:latin typeface="Lucida Console" panose="020B0609040504020204" pitchFamily="49" charset="0"/>
              </a:rPr>
              <a:t>  FROM PS_JOB B, PS_EMPLMT_SRCH_QRY B1, PS_EMPLMT_SRCH_QRY B4, PS_PERALL_SEC_QRY B5, PS_PERS_SRCH_QRY B6, PS_NAMES A, PS_PERALL_SEC_QRY A1</a:t>
            </a:r>
          </a:p>
          <a:p>
            <a:pPr marL="0" indent="0">
              <a:buNone/>
            </a:pPr>
            <a:r>
              <a:rPr lang="en-GB" sz="1100" dirty="0">
                <a:latin typeface="Lucida Console" panose="020B0609040504020204" pitchFamily="49" charset="0"/>
              </a:rPr>
              <a:t>  WHERE ( B.EMPLID = B1.EMPLID</a:t>
            </a:r>
          </a:p>
          <a:p>
            <a:pPr marL="0" indent="0">
              <a:buNone/>
            </a:pPr>
            <a:r>
              <a:rPr lang="en-GB" sz="1100" dirty="0">
                <a:latin typeface="Lucida Console" panose="020B0609040504020204" pitchFamily="49" charset="0"/>
              </a:rPr>
              <a:t>    AND B.EMPL_RCD = B1.EMPL_RCD</a:t>
            </a:r>
          </a:p>
          <a:p>
            <a:pPr marL="0" indent="0">
              <a:buNone/>
            </a:pPr>
            <a:r>
              <a:rPr lang="en-GB" sz="1100" dirty="0">
                <a:latin typeface="Lucida Console" panose="020B0609040504020204" pitchFamily="49" charset="0"/>
              </a:rPr>
              <a:t>    AND B1.OPRID = 'PS'</a:t>
            </a:r>
          </a:p>
          <a:p>
            <a:pPr marL="0" indent="0">
              <a:buNone/>
            </a:pPr>
            <a:r>
              <a:rPr lang="en-GB" sz="1100" dirty="0">
                <a:latin typeface="Lucida Console" panose="020B0609040504020204" pitchFamily="49" charset="0"/>
              </a:rPr>
              <a:t>    AND B.EMPLID = B4.EMPLID</a:t>
            </a:r>
          </a:p>
          <a:p>
            <a:pPr marL="0" indent="0">
              <a:buNone/>
            </a:pPr>
            <a:r>
              <a:rPr lang="en-GB" sz="1100" dirty="0">
                <a:latin typeface="Lucida Console" panose="020B0609040504020204" pitchFamily="49" charset="0"/>
              </a:rPr>
              <a:t>    AND B.EMPL_RCD = B4.EMPL_RCD</a:t>
            </a:r>
          </a:p>
          <a:p>
            <a:pPr marL="0" indent="0">
              <a:buNone/>
            </a:pPr>
            <a:r>
              <a:rPr lang="en-GB" sz="1100" dirty="0">
                <a:latin typeface="Lucida Console" panose="020B0609040504020204" pitchFamily="49" charset="0"/>
              </a:rPr>
              <a:t>    AND B4.OPRID = 'PS'</a:t>
            </a:r>
          </a:p>
          <a:p>
            <a:pPr marL="0" indent="0">
              <a:buNone/>
            </a:pPr>
            <a:r>
              <a:rPr lang="en-GB" sz="1100" dirty="0">
                <a:latin typeface="Lucida Console" panose="020B0609040504020204" pitchFamily="49" charset="0"/>
              </a:rPr>
              <a:t>    AND B.EMPLID = B5.EMPLID</a:t>
            </a:r>
          </a:p>
          <a:p>
            <a:pPr marL="0" indent="0">
              <a:buNone/>
            </a:pPr>
            <a:r>
              <a:rPr lang="en-GB" sz="1100" dirty="0">
                <a:latin typeface="Lucida Console" panose="020B0609040504020204" pitchFamily="49" charset="0"/>
              </a:rPr>
              <a:t>    AND B5.OPRID = 'PS'</a:t>
            </a:r>
          </a:p>
          <a:p>
            <a:pPr marL="0" indent="0">
              <a:buNone/>
            </a:pPr>
            <a:r>
              <a:rPr lang="en-GB" sz="1100" dirty="0">
                <a:latin typeface="Lucida Console" panose="020B0609040504020204" pitchFamily="49" charset="0"/>
              </a:rPr>
              <a:t>    AND B.EMPLID = B6.EMPLID</a:t>
            </a:r>
          </a:p>
          <a:p>
            <a:pPr marL="0" indent="0">
              <a:buNone/>
            </a:pPr>
            <a:r>
              <a:rPr lang="en-GB" sz="1100" dirty="0">
                <a:latin typeface="Lucida Console" panose="020B0609040504020204" pitchFamily="49" charset="0"/>
              </a:rPr>
              <a:t>    AND B6.OPRID = 'PS'</a:t>
            </a:r>
          </a:p>
          <a:p>
            <a:pPr marL="0" indent="0">
              <a:buNone/>
            </a:pPr>
            <a:r>
              <a:rPr lang="en-GB" sz="1100" dirty="0">
                <a:latin typeface="Lucida Console" panose="020B0609040504020204" pitchFamily="49" charset="0"/>
              </a:rPr>
              <a:t>    AND A.EMPLID = A1.EMPLID</a:t>
            </a:r>
          </a:p>
          <a:p>
            <a:pPr marL="0" indent="0">
              <a:buNone/>
            </a:pPr>
            <a:r>
              <a:rPr lang="en-GB" sz="1100" dirty="0">
                <a:latin typeface="Lucida Console" panose="020B0609040504020204" pitchFamily="49" charset="0"/>
              </a:rPr>
              <a:t>    AND A1.OPRID = 'PS'</a:t>
            </a:r>
          </a:p>
          <a:p>
            <a:pPr marL="0" indent="0">
              <a:buNone/>
            </a:pPr>
            <a:r>
              <a:rPr lang="en-GB" sz="1100" dirty="0">
                <a:latin typeface="Lucida Console" panose="020B0609040504020204" pitchFamily="49" charset="0"/>
              </a:rPr>
              <a:t>    AND ( B.EFFDT =</a:t>
            </a:r>
          </a:p>
          <a:p>
            <a:pPr marL="0" indent="0">
              <a:buNone/>
            </a:pPr>
            <a:r>
              <a:rPr lang="en-GB" sz="1100" dirty="0">
                <a:latin typeface="Lucida Console" panose="020B0609040504020204" pitchFamily="49" charset="0"/>
              </a:rPr>
              <a:t>        (SELECT MAX(B_ED.EFFDT) FROM PS_JOB B_ED</a:t>
            </a:r>
          </a:p>
          <a:p>
            <a:pPr marL="0" indent="0">
              <a:buNone/>
            </a:pPr>
            <a:r>
              <a:rPr lang="en-GB" sz="1100" dirty="0">
                <a:latin typeface="Lucida Console" panose="020B0609040504020204" pitchFamily="49" charset="0"/>
              </a:rPr>
              <a:t>        WHERE B.EMPLID = B_ED.EMPLID</a:t>
            </a:r>
          </a:p>
          <a:p>
            <a:pPr marL="0" indent="0">
              <a:buNone/>
            </a:pPr>
            <a:r>
              <a:rPr lang="en-GB" sz="1100" dirty="0">
                <a:latin typeface="Lucida Console" panose="020B0609040504020204" pitchFamily="49" charset="0"/>
              </a:rPr>
              <a:t>          AND B.EMPL_RCD = B_ED.EMPL_RCD</a:t>
            </a:r>
          </a:p>
          <a:p>
            <a:pPr marL="0" indent="0">
              <a:buNone/>
            </a:pPr>
            <a:r>
              <a:rPr lang="en-GB" sz="1100" dirty="0">
                <a:latin typeface="Lucida Console" panose="020B0609040504020204" pitchFamily="49" charset="0"/>
              </a:rPr>
              <a:t>          AND B_ED.EFFDT &lt;= SYSDATE)</a:t>
            </a:r>
          </a:p>
          <a:p>
            <a:pPr marL="0" indent="0">
              <a:buNone/>
            </a:pPr>
            <a:r>
              <a:rPr lang="en-GB" sz="1100" dirty="0">
                <a:latin typeface="Lucida Console" panose="020B0609040504020204" pitchFamily="49" charset="0"/>
              </a:rPr>
              <a:t>    AND B.EFFSEQ =</a:t>
            </a:r>
          </a:p>
          <a:p>
            <a:pPr marL="0" indent="0">
              <a:buNone/>
            </a:pPr>
            <a:r>
              <a:rPr lang="en-GB" sz="1100" dirty="0">
                <a:latin typeface="Lucida Console" panose="020B0609040504020204" pitchFamily="49" charset="0"/>
              </a:rPr>
              <a:t>        (SELECT MAX(B_ES.EFFSEQ) FROM PS_JOB B_ES</a:t>
            </a:r>
          </a:p>
          <a:p>
            <a:pPr marL="0" indent="0">
              <a:buNone/>
            </a:pPr>
            <a:r>
              <a:rPr lang="en-GB" sz="1100" dirty="0">
                <a:latin typeface="Lucida Console" panose="020B0609040504020204" pitchFamily="49" charset="0"/>
              </a:rPr>
              <a:t>        WHERE B.EMPLID = B_ES.EMPLID</a:t>
            </a:r>
          </a:p>
          <a:p>
            <a:pPr marL="0" indent="0">
              <a:buNone/>
            </a:pPr>
            <a:r>
              <a:rPr lang="en-GB" sz="1100" dirty="0">
                <a:latin typeface="Lucida Console" panose="020B0609040504020204" pitchFamily="49" charset="0"/>
              </a:rPr>
              <a:t>          AND B.EMPL_RCD = B_ES.EMPL_RCD</a:t>
            </a:r>
          </a:p>
          <a:p>
            <a:pPr marL="0" indent="0">
              <a:buNone/>
            </a:pPr>
            <a:r>
              <a:rPr lang="en-GB" sz="1100" dirty="0">
                <a:latin typeface="Lucida Console" panose="020B0609040504020204" pitchFamily="49" charset="0"/>
              </a:rPr>
              <a:t>          AND B.EFFDT = B_ES.EFFDT)</a:t>
            </a:r>
          </a:p>
          <a:p>
            <a:pPr marL="0" indent="0">
              <a:buNone/>
            </a:pPr>
            <a:r>
              <a:rPr lang="en-GB" sz="1100" dirty="0">
                <a:latin typeface="Lucida Console" panose="020B0609040504020204" pitchFamily="49" charset="0"/>
              </a:rPr>
              <a:t>     AND B.EMPLID = A.EMPLID</a:t>
            </a:r>
          </a:p>
          <a:p>
            <a:pPr marL="0" indent="0">
              <a:buNone/>
            </a:pPr>
            <a:r>
              <a:rPr lang="en-GB" sz="1100" dirty="0">
                <a:latin typeface="Lucida Console" panose="020B0609040504020204" pitchFamily="49" charset="0"/>
              </a:rPr>
              <a:t>     AND A.EFFDT =</a:t>
            </a:r>
          </a:p>
          <a:p>
            <a:pPr marL="0" indent="0">
              <a:buNone/>
            </a:pPr>
            <a:r>
              <a:rPr lang="en-GB" sz="1100" dirty="0">
                <a:latin typeface="Lucida Console" panose="020B0609040504020204" pitchFamily="49" charset="0"/>
              </a:rPr>
              <a:t>        (SELECT MAX(A_ED.EFFDT) FROM PS_NAMES A_ED</a:t>
            </a:r>
          </a:p>
          <a:p>
            <a:pPr marL="0" indent="0">
              <a:buNone/>
            </a:pPr>
            <a:r>
              <a:rPr lang="en-GB" sz="1100" dirty="0">
                <a:latin typeface="Lucida Console" panose="020B0609040504020204" pitchFamily="49" charset="0"/>
              </a:rPr>
              <a:t>        WHERE A.EMPLID = A_ED.EMPLID</a:t>
            </a:r>
          </a:p>
          <a:p>
            <a:pPr marL="0" indent="0">
              <a:buNone/>
            </a:pPr>
            <a:r>
              <a:rPr lang="en-GB" sz="1100" dirty="0">
                <a:latin typeface="Lucida Console" panose="020B0609040504020204" pitchFamily="49" charset="0"/>
              </a:rPr>
              <a:t>          AND A.NAME_TYPE = A_ED.NAME_TYPE</a:t>
            </a:r>
          </a:p>
          <a:p>
            <a:pPr marL="0" indent="0">
              <a:buNone/>
            </a:pPr>
            <a:r>
              <a:rPr lang="en-GB" sz="1100" dirty="0">
                <a:latin typeface="Lucida Console" panose="020B0609040504020204" pitchFamily="49" charset="0"/>
              </a:rPr>
              <a:t>          AND A_ED.EFFDT &lt;= SYSDATE) ))</a:t>
            </a:r>
          </a:p>
          <a:p>
            <a:pPr marL="0" indent="0">
              <a:buNone/>
            </a:pPr>
            <a:endParaRPr lang="en-GB" sz="1100" dirty="0">
              <a:latin typeface="Lucida Console" panose="020B0609040504020204" pitchFamily="49" charset="0"/>
            </a:endParaRP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93</a:t>
            </a:fld>
            <a:endParaRPr lang="en-US" altLang="en-US"/>
          </a:p>
        </p:txBody>
      </p:sp>
      <p:sp>
        <p:nvSpPr>
          <p:cNvPr id="7" name="AutoShape 10"/>
          <p:cNvSpPr>
            <a:spLocks noChangeArrowheads="1"/>
          </p:cNvSpPr>
          <p:nvPr/>
        </p:nvSpPr>
        <p:spPr bwMode="auto">
          <a:xfrm>
            <a:off x="6012160" y="2492896"/>
            <a:ext cx="2736850" cy="647696"/>
          </a:xfrm>
          <a:prstGeom prst="wedgeRoundRectCallout">
            <a:avLst>
              <a:gd name="adj1" fmla="val -153600"/>
              <a:gd name="adj2" fmla="val -80719"/>
              <a:gd name="adj3" fmla="val 16667"/>
            </a:avLst>
          </a:prstGeom>
          <a:solidFill>
            <a:schemeClr val="bg1"/>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spAutoFit/>
          </a:bodyP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a:spcBef>
                <a:spcPct val="0"/>
              </a:spcBef>
              <a:buClrTx/>
              <a:buFontTx/>
              <a:buNone/>
            </a:pPr>
            <a:r>
              <a:rPr lang="en-GB" altLang="en-US" sz="1600" dirty="0" smtClean="0">
                <a:solidFill>
                  <a:schemeClr val="tx2"/>
                </a:solidFill>
              </a:rPr>
              <a:t>A1 &amp; B1 are original query security records</a:t>
            </a:r>
            <a:endParaRPr lang="en-GB" altLang="en-US" sz="1600" dirty="0">
              <a:solidFill>
                <a:schemeClr val="tx2"/>
              </a:solidFill>
            </a:endParaRPr>
          </a:p>
        </p:txBody>
      </p:sp>
      <p:sp>
        <p:nvSpPr>
          <p:cNvPr id="8" name="AutoShape 10"/>
          <p:cNvSpPr>
            <a:spLocks noChangeArrowheads="1"/>
          </p:cNvSpPr>
          <p:nvPr/>
        </p:nvSpPr>
        <p:spPr bwMode="auto">
          <a:xfrm>
            <a:off x="6012160" y="3212976"/>
            <a:ext cx="2736850" cy="647696"/>
          </a:xfrm>
          <a:prstGeom prst="wedgeRoundRectCallout">
            <a:avLst>
              <a:gd name="adj1" fmla="val -101438"/>
              <a:gd name="adj2" fmla="val -183001"/>
              <a:gd name="adj3" fmla="val 16667"/>
            </a:avLst>
          </a:prstGeom>
          <a:solidFill>
            <a:schemeClr val="bg1"/>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spAutoFit/>
          </a:bodyP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a:spcBef>
                <a:spcPct val="0"/>
              </a:spcBef>
              <a:buClrTx/>
              <a:buFontTx/>
              <a:buNone/>
            </a:pPr>
            <a:r>
              <a:rPr lang="en-GB" altLang="en-US" sz="1600" dirty="0" smtClean="0">
                <a:solidFill>
                  <a:schemeClr val="tx2"/>
                </a:solidFill>
              </a:rPr>
              <a:t>B4, B5 and B6 are new query security records</a:t>
            </a:r>
            <a:endParaRPr lang="en-GB" altLang="en-US" sz="1600" dirty="0">
              <a:solidFill>
                <a:schemeClr val="tx2"/>
              </a:solidFill>
            </a:endParaRPr>
          </a:p>
        </p:txBody>
      </p:sp>
      <p:sp>
        <p:nvSpPr>
          <p:cNvPr id="9" name="AutoShape 10"/>
          <p:cNvSpPr>
            <a:spLocks noChangeArrowheads="1"/>
          </p:cNvSpPr>
          <p:nvPr/>
        </p:nvSpPr>
        <p:spPr bwMode="auto">
          <a:xfrm>
            <a:off x="6012160" y="3933056"/>
            <a:ext cx="2736850" cy="647696"/>
          </a:xfrm>
          <a:prstGeom prst="wedgeRoundRectCallout">
            <a:avLst>
              <a:gd name="adj1" fmla="val -103824"/>
              <a:gd name="adj2" fmla="val -299688"/>
              <a:gd name="adj3" fmla="val 16667"/>
            </a:avLst>
          </a:prstGeom>
          <a:solidFill>
            <a:schemeClr val="bg1"/>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spAutoFit/>
          </a:bodyPr>
          <a:lstStyle>
            <a:lvl1pPr algn="l">
              <a:spcBef>
                <a:spcPct val="20000"/>
              </a:spcBef>
              <a:buClr>
                <a:schemeClr val="tx2"/>
              </a:buClr>
              <a:buChar char="•"/>
              <a:defRPr sz="3200">
                <a:solidFill>
                  <a:schemeClr val="tx1"/>
                </a:solidFill>
                <a:latin typeface="Times New Roman" pitchFamily="18" charset="0"/>
              </a:defRPr>
            </a:lvl1pPr>
            <a:lvl2pPr marL="742950" indent="-285750" algn="l">
              <a:spcBef>
                <a:spcPct val="20000"/>
              </a:spcBef>
              <a:buClr>
                <a:schemeClr val="tx2"/>
              </a:buClr>
              <a:buChar char="–"/>
              <a:defRPr sz="2800">
                <a:solidFill>
                  <a:schemeClr val="tx1"/>
                </a:solidFill>
                <a:latin typeface="Times New Roman" pitchFamily="18" charset="0"/>
              </a:defRPr>
            </a:lvl2pPr>
            <a:lvl3pPr marL="1143000" indent="-228600" algn="l">
              <a:spcBef>
                <a:spcPct val="20000"/>
              </a:spcBef>
              <a:buClr>
                <a:schemeClr val="tx2"/>
              </a:buClr>
              <a:buChar char="•"/>
              <a:defRPr sz="2400">
                <a:solidFill>
                  <a:schemeClr val="tx1"/>
                </a:solidFill>
                <a:latin typeface="Times New Roman" pitchFamily="18" charset="0"/>
              </a:defRPr>
            </a:lvl3pPr>
            <a:lvl4pPr marL="1600200" indent="-228600" algn="l">
              <a:spcBef>
                <a:spcPct val="20000"/>
              </a:spcBef>
              <a:buClr>
                <a:schemeClr val="tx2"/>
              </a:buClr>
              <a:buChar char="–"/>
              <a:defRPr sz="2000">
                <a:solidFill>
                  <a:schemeClr val="tx1"/>
                </a:solidFill>
                <a:latin typeface="Times New Roman" pitchFamily="18" charset="0"/>
              </a:defRPr>
            </a:lvl4pPr>
            <a:lvl5pPr marL="2057400" indent="-228600" algn="l">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a:spcBef>
                <a:spcPct val="0"/>
              </a:spcBef>
              <a:buClrTx/>
              <a:buFontTx/>
              <a:buNone/>
            </a:pPr>
            <a:r>
              <a:rPr lang="en-GB" altLang="en-US" sz="1600" dirty="0" smtClean="0">
                <a:solidFill>
                  <a:schemeClr val="tx2"/>
                </a:solidFill>
              </a:rPr>
              <a:t>EMPLMT_SRCH_QRY was joined twice</a:t>
            </a:r>
            <a:endParaRPr lang="en-GB" altLang="en-US" sz="1600" dirty="0">
              <a:solidFill>
                <a:schemeClr val="tx2"/>
              </a:solidFill>
            </a:endParaRPr>
          </a:p>
        </p:txBody>
      </p:sp>
    </p:spTree>
    <p:custDataLst>
      <p:tags r:id="rId1"/>
    </p:custDataLst>
    <p:extLst>
      <p:ext uri="{BB962C8B-B14F-4D97-AF65-F5344CB8AC3E}">
        <p14:creationId xmlns:p14="http://schemas.microsoft.com/office/powerpoint/2010/main" val="4062725681"/>
      </p:ext>
    </p:extLst>
  </p:cSld>
  <p:clrMapOvr>
    <a:masterClrMapping/>
  </p:clrMapOvr>
  <p:transition advTm="2890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smtClean="0"/>
              <a:t>Multiple query security records can be cause of performance problems</a:t>
            </a:r>
          </a:p>
          <a:p>
            <a:pPr lvl="1"/>
            <a:r>
              <a:rPr lang="en-GB" dirty="0" smtClean="0"/>
              <a:t>Must be serious if the release notes mentions it.</a:t>
            </a:r>
          </a:p>
          <a:p>
            <a:pPr lvl="1"/>
            <a:r>
              <a:rPr lang="en-GB" dirty="0" smtClean="0"/>
              <a:t>Useful if joining security on non-key field </a:t>
            </a:r>
          </a:p>
          <a:p>
            <a:pPr lvl="1"/>
            <a:r>
              <a:rPr lang="en-GB" dirty="0" smtClean="0"/>
              <a:t>Otherwise I might prefer to merge security views</a:t>
            </a:r>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94</a:t>
            </a:fld>
            <a:endParaRPr lang="en-US" altLang="en-US"/>
          </a:p>
        </p:txBody>
      </p:sp>
    </p:spTree>
    <p:extLst>
      <p:ext uri="{BB962C8B-B14F-4D97-AF65-F5344CB8AC3E}">
        <p14:creationId xmlns:p14="http://schemas.microsoft.com/office/powerpoint/2010/main" val="1405962609"/>
      </p:ext>
    </p:extLst>
  </p:cSld>
  <p:clrMapOvr>
    <a:masterClrMapping/>
  </p:clrMapOvr>
  <p:transition advTm="34993"/>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eaLnBrk="0" fontAlgn="base" hangingPunct="0"/>
            <a:r>
              <a:rPr lang="en-GB" sz="4400" i="1" dirty="0" smtClean="0">
                <a:solidFill>
                  <a:schemeClr val="tx2"/>
                </a:solidFill>
                <a:effectLst/>
                <a:latin typeface="+mj-lt"/>
                <a:ea typeface="+mj-ea"/>
                <a:cs typeface="+mj-cs"/>
              </a:rPr>
              <a:t>Oracle Resource Manager</a:t>
            </a:r>
            <a:endParaRPr lang="en-GB" dirty="0"/>
          </a:p>
        </p:txBody>
      </p:sp>
      <p:sp>
        <p:nvSpPr>
          <p:cNvPr id="3" name="Content Placeholder 2"/>
          <p:cNvSpPr>
            <a:spLocks noGrp="1"/>
          </p:cNvSpPr>
          <p:nvPr>
            <p:ph idx="1"/>
          </p:nvPr>
        </p:nvSpPr>
        <p:spPr/>
        <p:txBody>
          <a:bodyPr/>
          <a:lstStyle/>
          <a:p>
            <a:r>
              <a:rPr lang="en-GB" dirty="0" smtClean="0"/>
              <a:t>Resource Manager</a:t>
            </a:r>
          </a:p>
          <a:p>
            <a:pPr lvl="1"/>
            <a:r>
              <a:rPr lang="en-GB" dirty="0" smtClean="0"/>
              <a:t>Restricting sessions</a:t>
            </a:r>
          </a:p>
          <a:p>
            <a:pPr lvl="1"/>
            <a:r>
              <a:rPr lang="en-GB" dirty="0" smtClean="0"/>
              <a:t>Prioritising one database session over another</a:t>
            </a:r>
          </a:p>
          <a:p>
            <a:r>
              <a:rPr lang="en-GB" dirty="0" smtClean="0"/>
              <a:t>Resource Plan</a:t>
            </a:r>
          </a:p>
          <a:p>
            <a:pPr lvl="1"/>
            <a:r>
              <a:rPr lang="en-GB" dirty="0" smtClean="0"/>
              <a:t>Set of rules applied to some or all sessions</a:t>
            </a:r>
          </a:p>
          <a:p>
            <a:pPr lvl="1"/>
            <a:r>
              <a:rPr lang="en-GB" dirty="0" smtClean="0"/>
              <a:t>Must reflect business priorities</a:t>
            </a:r>
          </a:p>
          <a:p>
            <a:pPr lvl="1"/>
            <a:r>
              <a:rPr lang="en-GB" dirty="0" smtClean="0"/>
              <a:t>Requires careful design</a:t>
            </a:r>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95</a:t>
            </a:fld>
            <a:endParaRPr lang="en-US" altLang="en-US"/>
          </a:p>
        </p:txBody>
      </p:sp>
    </p:spTree>
    <p:extLst>
      <p:ext uri="{BB962C8B-B14F-4D97-AF65-F5344CB8AC3E}">
        <p14:creationId xmlns:p14="http://schemas.microsoft.com/office/powerpoint/2010/main" val="728256860"/>
      </p:ext>
    </p:extLst>
  </p:cSld>
  <p:clrMapOvr>
    <a:masterClrMapping/>
  </p:clrMapOvr>
  <p:transition advTm="58473"/>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Oracle Resource Manager in PeopleTools 8.54</a:t>
            </a:r>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96</a:t>
            </a:fld>
            <a:endParaRPr lang="en-US" altLang="en-US"/>
          </a:p>
        </p:txBody>
      </p:sp>
      <p:pic>
        <p:nvPicPr>
          <p:cNvPr id="7" name="Content Placeholder 6"/>
          <p:cNvPicPr>
            <a:picLocks noGrp="1" noChangeAspect="1"/>
          </p:cNvPicPr>
          <p:nvPr>
            <p:ph idx="4294967295"/>
          </p:nvPr>
        </p:nvPicPr>
        <p:blipFill rotWithShape="1">
          <a:blip r:embed="rId2" cstate="print">
            <a:extLst>
              <a:ext uri="{28A0092B-C50C-407E-A947-70E740481C1C}">
                <a14:useLocalDpi xmlns:a14="http://schemas.microsoft.com/office/drawing/2010/main"/>
              </a:ext>
            </a:extLst>
          </a:blip>
          <a:srcRect/>
          <a:stretch/>
        </p:blipFill>
        <p:spPr bwMode="auto">
          <a:xfrm>
            <a:off x="762945" y="1628800"/>
            <a:ext cx="6833391" cy="47883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6166692"/>
      </p:ext>
    </p:extLst>
  </p:cSld>
  <p:clrMapOvr>
    <a:masterClrMapping/>
  </p:clrMapOvr>
  <p:transition advTm="2617"/>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PeopleSoft Executable</a:t>
            </a:r>
            <a:r>
              <a:rPr lang="en-GB" sz="4400" i="1" baseline="0" dirty="0" smtClean="0">
                <a:solidFill>
                  <a:schemeClr val="tx2"/>
                </a:solidFill>
                <a:effectLst/>
                <a:latin typeface="+mj-lt"/>
                <a:ea typeface="+mj-ea"/>
                <a:cs typeface="+mj-cs"/>
              </a:rPr>
              <a:t> →</a:t>
            </a:r>
            <a:r>
              <a:rPr lang="en-GB" dirty="0" smtClean="0"/>
              <a:t>Resource Map</a:t>
            </a:r>
            <a:endParaRPr lang="en-GB" dirty="0"/>
          </a:p>
        </p:txBody>
      </p:sp>
      <p:sp>
        <p:nvSpPr>
          <p:cNvPr id="6" name="Content Placeholder 5"/>
          <p:cNvSpPr>
            <a:spLocks noGrp="1"/>
          </p:cNvSpPr>
          <p:nvPr>
            <p:ph idx="1"/>
          </p:nvPr>
        </p:nvSpPr>
        <p:spPr/>
        <p:txBody>
          <a:bodyPr>
            <a:normAutofit/>
          </a:bodyPr>
          <a:lstStyle/>
          <a:p>
            <a:r>
              <a:rPr lang="en-GB" dirty="0" smtClean="0"/>
              <a:t>At process </a:t>
            </a:r>
            <a:r>
              <a:rPr lang="en-GB" dirty="0" err="1" smtClean="0"/>
              <a:t>startup</a:t>
            </a:r>
            <a:r>
              <a:rPr lang="en-GB" dirty="0" smtClean="0"/>
              <a:t> lookup process on PS_PTEXEC2RESOURCE</a:t>
            </a:r>
          </a:p>
          <a:p>
            <a:pPr marL="0" indent="0">
              <a:buNone/>
            </a:pPr>
            <a:r>
              <a:rPr lang="en-GB" sz="1200" dirty="0">
                <a:solidFill>
                  <a:schemeClr val="accent1"/>
                </a:solidFill>
                <a:latin typeface="Lucida Console" panose="020B0609040504020204" pitchFamily="49" charset="0"/>
              </a:rPr>
              <a:t>SELECT PT_ORA_CONSUMR_GRP </a:t>
            </a:r>
          </a:p>
          <a:p>
            <a:pPr marL="0" indent="0">
              <a:buNone/>
            </a:pPr>
            <a:r>
              <a:rPr lang="en-GB" sz="1200" dirty="0">
                <a:solidFill>
                  <a:schemeClr val="accent1"/>
                </a:solidFill>
                <a:latin typeface="Lucida Console" panose="020B0609040504020204" pitchFamily="49" charset="0"/>
              </a:rPr>
              <a:t>FROM  PS_PT_ORA_RESOURCE</a:t>
            </a:r>
          </a:p>
          <a:p>
            <a:pPr marL="0" indent="0">
              <a:buNone/>
            </a:pPr>
            <a:r>
              <a:rPr lang="en-GB" sz="1200" dirty="0">
                <a:solidFill>
                  <a:schemeClr val="accent1"/>
                </a:solidFill>
                <a:latin typeface="Lucida Console" panose="020B0609040504020204" pitchFamily="49" charset="0"/>
              </a:rPr>
              <a:t>,     PS_PTEXEC2RESOURCE </a:t>
            </a:r>
          </a:p>
          <a:p>
            <a:pPr marL="0" indent="0">
              <a:buNone/>
            </a:pPr>
            <a:r>
              <a:rPr lang="en-GB" sz="1200" dirty="0">
                <a:solidFill>
                  <a:schemeClr val="accent1"/>
                </a:solidFill>
                <a:latin typeface="Lucida Console" panose="020B0609040504020204" pitchFamily="49" charset="0"/>
              </a:rPr>
              <a:t>WHERE </a:t>
            </a:r>
            <a:r>
              <a:rPr lang="en-GB" sz="1200" b="1" dirty="0">
                <a:solidFill>
                  <a:schemeClr val="accent1"/>
                </a:solidFill>
                <a:latin typeface="Lucida Console" panose="020B0609040504020204" pitchFamily="49" charset="0"/>
              </a:rPr>
              <a:t>PT_EXECUTABLE_NAME = 'PSAPPSRV' </a:t>
            </a:r>
          </a:p>
          <a:p>
            <a:pPr marL="0" indent="0">
              <a:buNone/>
            </a:pPr>
            <a:r>
              <a:rPr lang="en-GB" sz="1200" dirty="0">
                <a:solidFill>
                  <a:schemeClr val="accent1"/>
                </a:solidFill>
                <a:latin typeface="Lucida Console" panose="020B0609040504020204" pitchFamily="49" charset="0"/>
              </a:rPr>
              <a:t>AND   PT_ORA_CONSUMR_GRP &lt;&gt; ' ' </a:t>
            </a:r>
          </a:p>
          <a:p>
            <a:pPr marL="0" indent="0">
              <a:buNone/>
            </a:pPr>
            <a:r>
              <a:rPr lang="en-GB" sz="1200" dirty="0">
                <a:solidFill>
                  <a:schemeClr val="accent1"/>
                </a:solidFill>
                <a:latin typeface="Lucida Console" panose="020B0609040504020204" pitchFamily="49" charset="0"/>
              </a:rPr>
              <a:t>AND   PS_PT_ORA_RESOURCE.PT_RESOURCE_NAME = PS_PTEXEC2RESOURCE.PT_RESOURCE_NAME</a:t>
            </a:r>
          </a:p>
          <a:p>
            <a:pPr marL="0" indent="0">
              <a:buNone/>
            </a:pPr>
            <a:r>
              <a:rPr lang="en-GB" sz="1200" dirty="0">
                <a:solidFill>
                  <a:schemeClr val="accent1"/>
                </a:solidFill>
                <a:latin typeface="Lucida Console" panose="020B0609040504020204" pitchFamily="49" charset="0"/>
              </a:rPr>
              <a:t> </a:t>
            </a:r>
          </a:p>
          <a:p>
            <a:pPr marL="0" indent="0">
              <a:buNone/>
            </a:pPr>
            <a:r>
              <a:rPr lang="en-GB" sz="1200" dirty="0">
                <a:solidFill>
                  <a:schemeClr val="accent1"/>
                </a:solidFill>
                <a:latin typeface="Lucida Console" panose="020B0609040504020204" pitchFamily="49" charset="0"/>
              </a:rPr>
              <a:t>PT_ORA_CONSUMR_GRP</a:t>
            </a:r>
          </a:p>
          <a:p>
            <a:pPr marL="0" indent="0">
              <a:buNone/>
            </a:pPr>
            <a:r>
              <a:rPr lang="en-GB" sz="1200" dirty="0">
                <a:solidFill>
                  <a:schemeClr val="accent1"/>
                </a:solidFill>
                <a:latin typeface="Lucida Console" panose="020B0609040504020204" pitchFamily="49" charset="0"/>
              </a:rPr>
              <a:t>------------------------</a:t>
            </a:r>
          </a:p>
          <a:p>
            <a:pPr marL="0" indent="0">
              <a:buNone/>
            </a:pPr>
            <a:r>
              <a:rPr lang="en-GB" sz="1200" dirty="0" smtClean="0">
                <a:solidFill>
                  <a:schemeClr val="accent1"/>
                </a:solidFill>
                <a:latin typeface="Lucida Console" panose="020B0609040504020204" pitchFamily="49" charset="0"/>
              </a:rPr>
              <a:t>INTERACTIVE_GROUP</a:t>
            </a:r>
          </a:p>
          <a:p>
            <a:r>
              <a:rPr lang="en-GB" dirty="0" smtClean="0"/>
              <a:t>And then </a:t>
            </a:r>
            <a:r>
              <a:rPr lang="en-GB" dirty="0" err="1" smtClean="0"/>
              <a:t>explicity</a:t>
            </a:r>
            <a:r>
              <a:rPr lang="en-GB" dirty="0" smtClean="0"/>
              <a:t> switch group</a:t>
            </a:r>
          </a:p>
        </p:txBody>
      </p:sp>
      <p:sp>
        <p:nvSpPr>
          <p:cNvPr id="3" name="Date Placeholder 2"/>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4" name="Footer Placeholder 3"/>
          <p:cNvSpPr>
            <a:spLocks noGrp="1"/>
          </p:cNvSpPr>
          <p:nvPr>
            <p:ph type="ftr" sz="quarter" idx="11"/>
          </p:nvPr>
        </p:nvSpPr>
        <p:spPr/>
        <p:txBody>
          <a:bodyPr/>
          <a:lstStyle/>
          <a:p>
            <a:pPr>
              <a:defRPr/>
            </a:pPr>
            <a:r>
              <a:rPr lang="en-US" altLang="en-US" smtClean="0"/>
              <a:t>©2015 www.go-faster.co.uk </a:t>
            </a:r>
            <a:endParaRPr lang="en-US" altLang="en-US"/>
          </a:p>
        </p:txBody>
      </p:sp>
      <p:sp>
        <p:nvSpPr>
          <p:cNvPr id="5" name="Slide Number Placeholder 4"/>
          <p:cNvSpPr>
            <a:spLocks noGrp="1"/>
          </p:cNvSpPr>
          <p:nvPr>
            <p:ph type="sldNum" sz="quarter" idx="12"/>
          </p:nvPr>
        </p:nvSpPr>
        <p:spPr/>
        <p:txBody>
          <a:bodyPr/>
          <a:lstStyle/>
          <a:p>
            <a:pPr>
              <a:defRPr/>
            </a:pPr>
            <a:fld id="{0ABB8CA7-3E8D-4BE9-9B49-AB4DE32F69E3}" type="slidenum">
              <a:rPr lang="en-US" altLang="en-US" smtClean="0"/>
              <a:pPr>
                <a:defRPr/>
              </a:pPr>
              <a:t>97</a:t>
            </a:fld>
            <a:endParaRPr lang="en-US" altLang="en-US"/>
          </a:p>
        </p:txBody>
      </p:sp>
    </p:spTree>
    <p:extLst>
      <p:ext uri="{BB962C8B-B14F-4D97-AF65-F5344CB8AC3E}">
        <p14:creationId xmlns:p14="http://schemas.microsoft.com/office/powerpoint/2010/main" val="2821911676"/>
      </p:ext>
    </p:extLst>
  </p:cSld>
  <p:clrMapOvr>
    <a:masterClrMapping/>
  </p:clrMapOvr>
  <p:transition advTm="28492"/>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PS_PTEXEC2RESOURCE Mappings</a:t>
            </a:r>
            <a:endParaRPr lang="en-GB" dirty="0"/>
          </a:p>
        </p:txBody>
      </p:sp>
      <p:sp>
        <p:nvSpPr>
          <p:cNvPr id="3" name="Content Placeholder 2"/>
          <p:cNvSpPr>
            <a:spLocks noGrp="1"/>
          </p:cNvSpPr>
          <p:nvPr>
            <p:ph idx="1"/>
          </p:nvPr>
        </p:nvSpPr>
        <p:spPr/>
        <p:txBody>
          <a:bodyPr>
            <a:normAutofit fontScale="85000" lnSpcReduction="20000"/>
          </a:bodyPr>
          <a:lstStyle/>
          <a:p>
            <a:r>
              <a:rPr lang="en-GB" dirty="0"/>
              <a:t>I question one or two of the mappings on </a:t>
            </a:r>
            <a:r>
              <a:rPr lang="en-GB" dirty="0" smtClean="0"/>
              <a:t>PS_PTEXEC2RESOURCE</a:t>
            </a:r>
          </a:p>
          <a:p>
            <a:pPr lvl="1"/>
            <a:r>
              <a:rPr lang="en-GB" dirty="0" smtClean="0"/>
              <a:t>Which you could change</a:t>
            </a:r>
            <a:endParaRPr lang="en-GB" dirty="0"/>
          </a:p>
          <a:p>
            <a:pPr marL="0" indent="0">
              <a:buNone/>
            </a:pPr>
            <a:r>
              <a:rPr lang="en-GB" sz="2100" dirty="0">
                <a:solidFill>
                  <a:schemeClr val="accent1"/>
                </a:solidFill>
                <a:latin typeface="Lucida Console" panose="020B0609040504020204" pitchFamily="49" charset="0"/>
              </a:rPr>
              <a:t>SELECT * FROM PS_PTEXEC2RESOURCE …</a:t>
            </a:r>
          </a:p>
          <a:p>
            <a:pPr marL="0" indent="0">
              <a:buNone/>
            </a:pPr>
            <a:r>
              <a:rPr lang="en-GB" sz="2100" dirty="0">
                <a:solidFill>
                  <a:schemeClr val="accent1"/>
                </a:solidFill>
                <a:latin typeface="Lucida Console" panose="020B0609040504020204" pitchFamily="49" charset="0"/>
              </a:rPr>
              <a:t> </a:t>
            </a:r>
          </a:p>
          <a:p>
            <a:pPr marL="0" indent="0">
              <a:buNone/>
            </a:pPr>
            <a:r>
              <a:rPr lang="en-GB" sz="2100" dirty="0">
                <a:solidFill>
                  <a:schemeClr val="accent1"/>
                </a:solidFill>
                <a:latin typeface="Lucida Console" panose="020B0609040504020204" pitchFamily="49" charset="0"/>
              </a:rPr>
              <a:t>PT_EXECUTABLE_NAME               PT_RESOURCE_NAME</a:t>
            </a:r>
          </a:p>
          <a:p>
            <a:pPr marL="0" indent="0">
              <a:buNone/>
            </a:pPr>
            <a:r>
              <a:rPr lang="en-GB" sz="2100" dirty="0">
                <a:solidFill>
                  <a:schemeClr val="accent1"/>
                </a:solidFill>
                <a:latin typeface="Lucida Console" panose="020B0609040504020204" pitchFamily="49" charset="0"/>
              </a:rPr>
              <a:t>-------------------------------- </a:t>
            </a:r>
            <a:r>
              <a:rPr lang="en-GB" sz="2100" dirty="0" smtClean="0">
                <a:solidFill>
                  <a:schemeClr val="accent1"/>
                </a:solidFill>
                <a:latin typeface="Lucida Console" panose="020B0609040504020204" pitchFamily="49" charset="0"/>
              </a:rPr>
              <a:t>------------------</a:t>
            </a:r>
            <a:endParaRPr lang="en-GB" sz="2100" dirty="0">
              <a:solidFill>
                <a:schemeClr val="accent1"/>
              </a:solidFill>
              <a:latin typeface="Lucida Console" panose="020B0609040504020204" pitchFamily="49" charset="0"/>
            </a:endParaRPr>
          </a:p>
          <a:p>
            <a:pPr marL="0" indent="0">
              <a:buNone/>
            </a:pPr>
            <a:r>
              <a:rPr lang="en-GB" sz="2100" dirty="0" smtClean="0">
                <a:solidFill>
                  <a:schemeClr val="accent1"/>
                </a:solidFill>
                <a:latin typeface="Lucida Console" panose="020B0609040504020204" pitchFamily="49" charset="0"/>
              </a:rPr>
              <a:t>…</a:t>
            </a:r>
          </a:p>
          <a:p>
            <a:pPr marL="0" indent="0">
              <a:buNone/>
            </a:pPr>
            <a:r>
              <a:rPr lang="en-GB" sz="2100" dirty="0" smtClean="0">
                <a:solidFill>
                  <a:schemeClr val="accent1"/>
                </a:solidFill>
                <a:latin typeface="Lucida Console" panose="020B0609040504020204" pitchFamily="49" charset="0"/>
              </a:rPr>
              <a:t>PSAPPSRV                         </a:t>
            </a:r>
            <a:r>
              <a:rPr lang="en-GB" sz="2100" dirty="0">
                <a:solidFill>
                  <a:schemeClr val="accent1"/>
                </a:solidFill>
                <a:latin typeface="Lucida Console" panose="020B0609040504020204" pitchFamily="49" charset="0"/>
              </a:rPr>
              <a:t>APPLICATION </a:t>
            </a:r>
            <a:r>
              <a:rPr lang="en-GB" sz="2100" dirty="0" smtClean="0">
                <a:solidFill>
                  <a:schemeClr val="accent1"/>
                </a:solidFill>
                <a:latin typeface="Lucida Console" panose="020B0609040504020204" pitchFamily="49" charset="0"/>
              </a:rPr>
              <a:t>SERVER</a:t>
            </a:r>
            <a:endParaRPr lang="en-GB" sz="2100" dirty="0">
              <a:solidFill>
                <a:schemeClr val="accent1"/>
              </a:solidFill>
              <a:latin typeface="Lucida Console" panose="020B0609040504020204" pitchFamily="49" charset="0"/>
            </a:endParaRPr>
          </a:p>
          <a:p>
            <a:pPr marL="0" indent="0">
              <a:buNone/>
            </a:pPr>
            <a:r>
              <a:rPr lang="en-GB" sz="2100" b="1" i="1" dirty="0">
                <a:solidFill>
                  <a:schemeClr val="accent1"/>
                </a:solidFill>
                <a:latin typeface="Lucida Console" panose="020B0609040504020204" pitchFamily="49" charset="0"/>
              </a:rPr>
              <a:t>PSNVS                            MISCELLANEOUS</a:t>
            </a:r>
          </a:p>
          <a:p>
            <a:pPr marL="0" indent="0">
              <a:buNone/>
            </a:pPr>
            <a:r>
              <a:rPr lang="en-GB" sz="2100" b="1" i="1" dirty="0" smtClean="0">
                <a:solidFill>
                  <a:schemeClr val="accent1"/>
                </a:solidFill>
                <a:latin typeface="Lucida Console" panose="020B0609040504020204" pitchFamily="49" charset="0"/>
              </a:rPr>
              <a:t>PSQED                            </a:t>
            </a:r>
            <a:r>
              <a:rPr lang="en-GB" sz="2100" b="1" i="1" dirty="0">
                <a:solidFill>
                  <a:schemeClr val="accent1"/>
                </a:solidFill>
                <a:latin typeface="Lucida Console" panose="020B0609040504020204" pitchFamily="49" charset="0"/>
              </a:rPr>
              <a:t>MISCELLANEOUS</a:t>
            </a:r>
          </a:p>
          <a:p>
            <a:pPr marL="0" indent="0">
              <a:buNone/>
            </a:pPr>
            <a:r>
              <a:rPr lang="en-GB" sz="2100" dirty="0" smtClean="0">
                <a:solidFill>
                  <a:schemeClr val="accent1"/>
                </a:solidFill>
                <a:latin typeface="Lucida Console" panose="020B0609040504020204" pitchFamily="49" charset="0"/>
              </a:rPr>
              <a:t>PSQRYSRV                         </a:t>
            </a:r>
            <a:r>
              <a:rPr lang="en-GB" sz="2100" dirty="0">
                <a:solidFill>
                  <a:schemeClr val="accent1"/>
                </a:solidFill>
                <a:latin typeface="Lucida Console" panose="020B0609040504020204" pitchFamily="49" charset="0"/>
              </a:rPr>
              <a:t>QUERY SERVER</a:t>
            </a:r>
          </a:p>
          <a:p>
            <a:pPr marL="0" indent="0">
              <a:buNone/>
            </a:pPr>
            <a:r>
              <a:rPr lang="en-GB" sz="2100" dirty="0">
                <a:solidFill>
                  <a:schemeClr val="accent1"/>
                </a:solidFill>
                <a:latin typeface="Lucida Console" panose="020B0609040504020204" pitchFamily="49" charset="0"/>
              </a:rPr>
              <a:t>…</a:t>
            </a:r>
            <a:endParaRPr lang="en-GB" dirty="0">
              <a:solidFill>
                <a:schemeClr val="accent1"/>
              </a:solidFill>
              <a:latin typeface="Lucida Console" panose="020B0609040504020204" pitchFamily="49" charset="0"/>
            </a:endParaRPr>
          </a:p>
          <a:p>
            <a:endParaRPr lang="en-GB" dirty="0"/>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98</a:t>
            </a:fld>
            <a:endParaRPr lang="en-US" altLang="en-US"/>
          </a:p>
        </p:txBody>
      </p:sp>
    </p:spTree>
    <p:extLst>
      <p:ext uri="{BB962C8B-B14F-4D97-AF65-F5344CB8AC3E}">
        <p14:creationId xmlns:p14="http://schemas.microsoft.com/office/powerpoint/2010/main" val="248123488"/>
      </p:ext>
    </p:extLst>
  </p:cSld>
  <p:clrMapOvr>
    <a:masterClrMapping/>
  </p:clrMapOvr>
  <p:transition advTm="37841"/>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Oracle Resource Manager</a:t>
            </a:r>
            <a:endParaRPr lang="en-GB" dirty="0"/>
          </a:p>
        </p:txBody>
      </p:sp>
      <p:sp>
        <p:nvSpPr>
          <p:cNvPr id="3" name="Content Placeholder 2"/>
          <p:cNvSpPr>
            <a:spLocks noGrp="1"/>
          </p:cNvSpPr>
          <p:nvPr>
            <p:ph idx="1"/>
          </p:nvPr>
        </p:nvSpPr>
        <p:spPr/>
        <p:txBody>
          <a:bodyPr>
            <a:normAutofit lnSpcReduction="10000"/>
          </a:bodyPr>
          <a:lstStyle/>
          <a:p>
            <a:r>
              <a:rPr lang="en-GB" dirty="0" smtClean="0"/>
              <a:t>Explicit switch overrides any automatic switches by session attribute.</a:t>
            </a:r>
          </a:p>
          <a:p>
            <a:r>
              <a:rPr lang="en-GB" dirty="0" smtClean="0"/>
              <a:t>Cannot mix </a:t>
            </a:r>
          </a:p>
          <a:p>
            <a:pPr lvl="1"/>
            <a:r>
              <a:rPr lang="en-GB" dirty="0" smtClean="0"/>
              <a:t>PeopleSoft Consumer Groups &amp;</a:t>
            </a:r>
          </a:p>
          <a:p>
            <a:pPr lvl="1"/>
            <a:r>
              <a:rPr lang="en-GB" dirty="0" smtClean="0"/>
              <a:t>Oracle Consumer Group Mappings</a:t>
            </a:r>
          </a:p>
          <a:p>
            <a:pPr lvl="2"/>
            <a:r>
              <a:rPr lang="en-GB" dirty="0" err="1" smtClean="0"/>
              <a:t>Eg</a:t>
            </a:r>
            <a:r>
              <a:rPr lang="en-GB" dirty="0" smtClean="0"/>
              <a:t>. By MODULE/ACTION</a:t>
            </a:r>
          </a:p>
          <a:p>
            <a:pPr lvl="2"/>
            <a:r>
              <a:rPr lang="en-GB" dirty="0" smtClean="0"/>
              <a:t>Resource group for a particular component</a:t>
            </a:r>
          </a:p>
          <a:p>
            <a:pPr lvl="2"/>
            <a:r>
              <a:rPr lang="en-GB" dirty="0" smtClean="0"/>
              <a:t>Would have to delete mapping from </a:t>
            </a:r>
            <a:r>
              <a:rPr lang="en-GB" dirty="0"/>
              <a:t>PS_PTEXEC2RESOURCE</a:t>
            </a:r>
          </a:p>
        </p:txBody>
      </p:sp>
      <p:sp>
        <p:nvSpPr>
          <p:cNvPr id="4" name="Date Placeholder 3"/>
          <p:cNvSpPr>
            <a:spLocks noGrp="1"/>
          </p:cNvSpPr>
          <p:nvPr>
            <p:ph type="dt" sz="half" idx="10"/>
          </p:nvPr>
        </p:nvSpPr>
        <p:spPr/>
        <p:txBody>
          <a:bodyPr/>
          <a:lstStyle/>
          <a:p>
            <a:pPr>
              <a:defRPr/>
            </a:pPr>
            <a:r>
              <a:rPr lang="en-US" altLang="en-US" smtClean="0"/>
              <a:t>PeopleTools 8.54 for the Oracle DBA</a:t>
            </a:r>
            <a:endParaRPr lang="en-US" altLang="en-US"/>
          </a:p>
        </p:txBody>
      </p:sp>
      <p:sp>
        <p:nvSpPr>
          <p:cNvPr id="5" name="Footer Placeholder 4"/>
          <p:cNvSpPr>
            <a:spLocks noGrp="1"/>
          </p:cNvSpPr>
          <p:nvPr>
            <p:ph type="ftr" sz="quarter" idx="11"/>
          </p:nvPr>
        </p:nvSpPr>
        <p:spPr/>
        <p:txBody>
          <a:bodyPr/>
          <a:lstStyle/>
          <a:p>
            <a:pPr>
              <a:defRPr/>
            </a:pPr>
            <a:r>
              <a:rPr lang="en-US" altLang="en-US" smtClean="0"/>
              <a:t>©2015 www.go-faster.co.uk </a:t>
            </a:r>
            <a:endParaRPr lang="en-US" altLang="en-US" dirty="0"/>
          </a:p>
        </p:txBody>
      </p:sp>
      <p:sp>
        <p:nvSpPr>
          <p:cNvPr id="6" name="Slide Number Placeholder 5"/>
          <p:cNvSpPr>
            <a:spLocks noGrp="1"/>
          </p:cNvSpPr>
          <p:nvPr>
            <p:ph type="sldNum" sz="quarter" idx="12"/>
          </p:nvPr>
        </p:nvSpPr>
        <p:spPr/>
        <p:txBody>
          <a:bodyPr/>
          <a:lstStyle/>
          <a:p>
            <a:pPr>
              <a:defRPr/>
            </a:pPr>
            <a:fld id="{AD5D61B2-4942-4187-9491-6C4480BB210C}" type="slidenum">
              <a:rPr lang="en-US" altLang="en-US" smtClean="0"/>
              <a:pPr>
                <a:defRPr/>
              </a:pPr>
              <a:t>99</a:t>
            </a:fld>
            <a:endParaRPr lang="en-US" altLang="en-US"/>
          </a:p>
        </p:txBody>
      </p:sp>
    </p:spTree>
    <p:extLst>
      <p:ext uri="{BB962C8B-B14F-4D97-AF65-F5344CB8AC3E}">
        <p14:creationId xmlns:p14="http://schemas.microsoft.com/office/powerpoint/2010/main" val="3139155993"/>
      </p:ext>
    </p:extLst>
  </p:cSld>
  <p:clrMapOvr>
    <a:masterClrMapping/>
  </p:clrMapOvr>
  <p:transition advTm="41708"/>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RANCHTO" val="257"/>
  <p:tag name="HOTSPOTTYPE" val="DefinedInNavigator"/>
  <p:tag name="DEFINEDINNAVIGATOR" val="True"/>
</p:tagLst>
</file>

<file path=ppt/tags/tag10.xml><?xml version="1.0" encoding="utf-8"?>
<p:tagLst xmlns:a="http://schemas.openxmlformats.org/drawingml/2006/main" xmlns:r="http://schemas.openxmlformats.org/officeDocument/2006/relationships" xmlns:p="http://schemas.openxmlformats.org/presentationml/2006/main">
  <p:tag name="TIMING" val="|15.3"/>
</p:tagLst>
</file>

<file path=ppt/tags/tag11.xml><?xml version="1.0" encoding="utf-8"?>
<p:tagLst xmlns:a="http://schemas.openxmlformats.org/drawingml/2006/main" xmlns:r="http://schemas.openxmlformats.org/officeDocument/2006/relationships" xmlns:p="http://schemas.openxmlformats.org/presentationml/2006/main">
  <p:tag name="TIMING" val="|0.6"/>
</p:tagLst>
</file>

<file path=ppt/tags/tag12.xml><?xml version="1.0" encoding="utf-8"?>
<p:tagLst xmlns:a="http://schemas.openxmlformats.org/drawingml/2006/main" xmlns:r="http://schemas.openxmlformats.org/officeDocument/2006/relationships" xmlns:p="http://schemas.openxmlformats.org/presentationml/2006/main">
  <p:tag name="TIMING" val="|43"/>
</p:tagLst>
</file>

<file path=ppt/tags/tag13.xml><?xml version="1.0" encoding="utf-8"?>
<p:tagLst xmlns:a="http://schemas.openxmlformats.org/drawingml/2006/main" xmlns:r="http://schemas.openxmlformats.org/officeDocument/2006/relationships" xmlns:p="http://schemas.openxmlformats.org/presentationml/2006/main">
  <p:tag name="TIMING" val="|29.8|1.6"/>
</p:tagLst>
</file>

<file path=ppt/tags/tag14.xml><?xml version="1.0" encoding="utf-8"?>
<p:tagLst xmlns:a="http://schemas.openxmlformats.org/drawingml/2006/main" xmlns:r="http://schemas.openxmlformats.org/officeDocument/2006/relationships" xmlns:p="http://schemas.openxmlformats.org/presentationml/2006/main">
  <p:tag name="TIMING" val="|18.2|2.9|9.2"/>
</p:tagLst>
</file>

<file path=ppt/tags/tag15.xml><?xml version="1.0" encoding="utf-8"?>
<p:tagLst xmlns:a="http://schemas.openxmlformats.org/drawingml/2006/main" xmlns:r="http://schemas.openxmlformats.org/officeDocument/2006/relationships" xmlns:p="http://schemas.openxmlformats.org/presentationml/2006/main">
  <p:tag name="TIMING" val="|3.5|9.4"/>
</p:tagLst>
</file>

<file path=ppt/tags/tag16.xml><?xml version="1.0" encoding="utf-8"?>
<p:tagLst xmlns:a="http://schemas.openxmlformats.org/drawingml/2006/main" xmlns:r="http://schemas.openxmlformats.org/officeDocument/2006/relationships" xmlns:p="http://schemas.openxmlformats.org/presentationml/2006/main">
  <p:tag name="TIMING" val="|18.8|2.6"/>
</p:tagLst>
</file>

<file path=ppt/tags/tag17.xml><?xml version="1.0" encoding="utf-8"?>
<p:tagLst xmlns:a="http://schemas.openxmlformats.org/drawingml/2006/main" xmlns:r="http://schemas.openxmlformats.org/officeDocument/2006/relationships" xmlns:p="http://schemas.openxmlformats.org/presentationml/2006/main">
  <p:tag name="TIMING" val="|0.7|12.4|8.3|8.2"/>
</p:tagLst>
</file>

<file path=ppt/tags/tag18.xml><?xml version="1.0" encoding="utf-8"?>
<p:tagLst xmlns:a="http://schemas.openxmlformats.org/drawingml/2006/main" xmlns:r="http://schemas.openxmlformats.org/officeDocument/2006/relationships" xmlns:p="http://schemas.openxmlformats.org/presentationml/2006/main">
  <p:tag name="TIMING" val="|15.1|1.7|1.2"/>
</p:tagLst>
</file>

<file path=ppt/tags/tag19.xml><?xml version="1.0" encoding="utf-8"?>
<p:tagLst xmlns:a="http://schemas.openxmlformats.org/drawingml/2006/main" xmlns:r="http://schemas.openxmlformats.org/officeDocument/2006/relationships" xmlns:p="http://schemas.openxmlformats.org/presentationml/2006/main">
  <p:tag name="TIMING" val="|12.6"/>
</p:tagLst>
</file>

<file path=ppt/tags/tag2.xml><?xml version="1.0" encoding="utf-8"?>
<p:tagLst xmlns:a="http://schemas.openxmlformats.org/drawingml/2006/main" xmlns:r="http://schemas.openxmlformats.org/officeDocument/2006/relationships" xmlns:p="http://schemas.openxmlformats.org/presentationml/2006/main">
  <p:tag name="TIMING" val="|44.6|2.9|7.6"/>
</p:tagLst>
</file>

<file path=ppt/tags/tag20.xml><?xml version="1.0" encoding="utf-8"?>
<p:tagLst xmlns:a="http://schemas.openxmlformats.org/drawingml/2006/main" xmlns:r="http://schemas.openxmlformats.org/officeDocument/2006/relationships" xmlns:p="http://schemas.openxmlformats.org/presentationml/2006/main">
  <p:tag name="TIMING" val="|9.1|0.4"/>
</p:tagLst>
</file>

<file path=ppt/tags/tag21.xml><?xml version="1.0" encoding="utf-8"?>
<p:tagLst xmlns:a="http://schemas.openxmlformats.org/drawingml/2006/main" xmlns:r="http://schemas.openxmlformats.org/officeDocument/2006/relationships" xmlns:p="http://schemas.openxmlformats.org/presentationml/2006/main">
  <p:tag name="TIMING" val="|2.3|8.6"/>
</p:tagLst>
</file>

<file path=ppt/tags/tag22.xml><?xml version="1.0" encoding="utf-8"?>
<p:tagLst xmlns:a="http://schemas.openxmlformats.org/drawingml/2006/main" xmlns:r="http://schemas.openxmlformats.org/officeDocument/2006/relationships" xmlns:p="http://schemas.openxmlformats.org/presentationml/2006/main">
  <p:tag name="TIMING" val="|9.6"/>
</p:tagLst>
</file>

<file path=ppt/tags/tag23.xml><?xml version="1.0" encoding="utf-8"?>
<p:tagLst xmlns:a="http://schemas.openxmlformats.org/drawingml/2006/main" xmlns:r="http://schemas.openxmlformats.org/officeDocument/2006/relationships" xmlns:p="http://schemas.openxmlformats.org/presentationml/2006/main">
  <p:tag name="TIMING" val="|29.7|1"/>
</p:tagLst>
</file>

<file path=ppt/tags/tag24.xml><?xml version="1.0" encoding="utf-8"?>
<p:tagLst xmlns:a="http://schemas.openxmlformats.org/drawingml/2006/main" xmlns:r="http://schemas.openxmlformats.org/officeDocument/2006/relationships" xmlns:p="http://schemas.openxmlformats.org/presentationml/2006/main">
  <p:tag name="TIMING" val="|1|18.2"/>
</p:tagLst>
</file>

<file path=ppt/tags/tag25.xml><?xml version="1.0" encoding="utf-8"?>
<p:tagLst xmlns:a="http://schemas.openxmlformats.org/drawingml/2006/main" xmlns:r="http://schemas.openxmlformats.org/officeDocument/2006/relationships" xmlns:p="http://schemas.openxmlformats.org/presentationml/2006/main">
  <p:tag name="TIMING" val="|3.7|12.6|6.6|26.7|3"/>
</p:tagLst>
</file>

<file path=ppt/tags/tag26.xml><?xml version="1.0" encoding="utf-8"?>
<p:tagLst xmlns:a="http://schemas.openxmlformats.org/drawingml/2006/main" xmlns:r="http://schemas.openxmlformats.org/officeDocument/2006/relationships" xmlns:p="http://schemas.openxmlformats.org/presentationml/2006/main">
  <p:tag name="TIMING" val="|13.5|4.3"/>
</p:tagLst>
</file>

<file path=ppt/tags/tag27.xml><?xml version="1.0" encoding="utf-8"?>
<p:tagLst xmlns:a="http://schemas.openxmlformats.org/drawingml/2006/main" xmlns:r="http://schemas.openxmlformats.org/officeDocument/2006/relationships" xmlns:p="http://schemas.openxmlformats.org/presentationml/2006/main">
  <p:tag name="TIMING" val="|5.2"/>
</p:tagLst>
</file>

<file path=ppt/tags/tag28.xml><?xml version="1.0" encoding="utf-8"?>
<p:tagLst xmlns:a="http://schemas.openxmlformats.org/drawingml/2006/main" xmlns:r="http://schemas.openxmlformats.org/officeDocument/2006/relationships" xmlns:p="http://schemas.openxmlformats.org/presentationml/2006/main">
  <p:tag name="TIMING" val="|0.9|10.2|28.1"/>
</p:tagLst>
</file>

<file path=ppt/tags/tag29.xml><?xml version="1.0" encoding="utf-8"?>
<p:tagLst xmlns:a="http://schemas.openxmlformats.org/drawingml/2006/main" xmlns:r="http://schemas.openxmlformats.org/officeDocument/2006/relationships" xmlns:p="http://schemas.openxmlformats.org/presentationml/2006/main">
  <p:tag name="TIMING" val="|1|5.8|6.1|15.2"/>
</p:tagLst>
</file>

<file path=ppt/tags/tag3.xml><?xml version="1.0" encoding="utf-8"?>
<p:tagLst xmlns:a="http://schemas.openxmlformats.org/drawingml/2006/main" xmlns:r="http://schemas.openxmlformats.org/officeDocument/2006/relationships" xmlns:p="http://schemas.openxmlformats.org/presentationml/2006/main">
  <p:tag name="TIMING" val="|2.8|5.6|1"/>
</p:tagLst>
</file>

<file path=ppt/tags/tag4.xml><?xml version="1.0" encoding="utf-8"?>
<p:tagLst xmlns:a="http://schemas.openxmlformats.org/drawingml/2006/main" xmlns:r="http://schemas.openxmlformats.org/officeDocument/2006/relationships" xmlns:p="http://schemas.openxmlformats.org/presentationml/2006/main">
  <p:tag name="TIMING" val="|2.9|1.5|1.5"/>
</p:tagLst>
</file>

<file path=ppt/tags/tag5.xml><?xml version="1.0" encoding="utf-8"?>
<p:tagLst xmlns:a="http://schemas.openxmlformats.org/drawingml/2006/main" xmlns:r="http://schemas.openxmlformats.org/officeDocument/2006/relationships" xmlns:p="http://schemas.openxmlformats.org/presentationml/2006/main">
  <p:tag name="TIMING" val="|2.3|0.9"/>
</p:tagLst>
</file>

<file path=ppt/tags/tag6.xml><?xml version="1.0" encoding="utf-8"?>
<p:tagLst xmlns:a="http://schemas.openxmlformats.org/drawingml/2006/main" xmlns:r="http://schemas.openxmlformats.org/officeDocument/2006/relationships" xmlns:p="http://schemas.openxmlformats.org/presentationml/2006/main">
  <p:tag name="TIMING" val="|21.4"/>
</p:tagLst>
</file>

<file path=ppt/tags/tag7.xml><?xml version="1.0" encoding="utf-8"?>
<p:tagLst xmlns:a="http://schemas.openxmlformats.org/drawingml/2006/main" xmlns:r="http://schemas.openxmlformats.org/officeDocument/2006/relationships" xmlns:p="http://schemas.openxmlformats.org/presentationml/2006/main">
  <p:tag name="TIMING" val="|1.4"/>
</p:tagLst>
</file>

<file path=ppt/tags/tag8.xml><?xml version="1.0" encoding="utf-8"?>
<p:tagLst xmlns:a="http://schemas.openxmlformats.org/drawingml/2006/main" xmlns:r="http://schemas.openxmlformats.org/officeDocument/2006/relationships" xmlns:p="http://schemas.openxmlformats.org/presentationml/2006/main">
  <p:tag name="TIMING" val="|16.4|2.4"/>
</p:tagLst>
</file>

<file path=ppt/tags/tag9.xml><?xml version="1.0" encoding="utf-8"?>
<p:tagLst xmlns:a="http://schemas.openxmlformats.org/drawingml/2006/main" xmlns:r="http://schemas.openxmlformats.org/officeDocument/2006/relationships" xmlns:p="http://schemas.openxmlformats.org/presentationml/2006/main">
  <p:tag name="TIMING" val="|17.8|0.9"/>
</p:tagLst>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b"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altLang="en-US" sz="4800" b="0" i="1"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38100" cap="flat" cmpd="sng" algn="ctr">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b"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altLang="en-US" sz="4800" b="0" i="1" u="none" strike="noStrike" cap="none" normalizeH="0" baseline="0" smtClean="0">
            <a:ln>
              <a:noFill/>
            </a:ln>
            <a:solidFill>
              <a:schemeClr val="tx2"/>
            </a:solidFill>
            <a:effectLst/>
            <a:latin typeface="Times New Roman" pitchFamily="18" charset="0"/>
          </a:defRPr>
        </a:defPPr>
      </a:lstStyle>
    </a:lnDef>
    <a:txDef>
      <a:spPr>
        <a:solidFill>
          <a:srgbClr val="FFFFFF"/>
        </a:solidFill>
      </a:spPr>
      <a:bodyPr wrap="square" rtlCol="0">
        <a:spAutoFit/>
      </a:bodyPr>
      <a:lstStyle>
        <a:defPPr>
          <a:defRPr sz="1200" b="1" dirty="0" smtClean="0">
            <a:solidFill>
              <a:schemeClr val="bg1"/>
            </a:solidFill>
            <a:latin typeface="Courier New" panose="02070309020205020404" pitchFamily="49" charset="0"/>
          </a:defRPr>
        </a:defPPr>
      </a:lstStyle>
    </a:tx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Designs\FIREBALL.POT</Template>
  <TotalTime>22813</TotalTime>
  <Words>7206</Words>
  <Application>Microsoft Office PowerPoint</Application>
  <PresentationFormat>Overhead</PresentationFormat>
  <Paragraphs>1487</Paragraphs>
  <Slides>109</Slides>
  <Notes>10</Notes>
  <HiddenSlides>2</HiddenSlides>
  <MMClips>0</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Fireball</vt:lpstr>
      <vt:lpstr>PeopleTools 8.54  for the Oracle DBA</vt:lpstr>
      <vt:lpstr>Who Am I?</vt:lpstr>
      <vt:lpstr>Resources</vt:lpstr>
      <vt:lpstr>Agenda</vt:lpstr>
      <vt:lpstr>Agenda</vt:lpstr>
      <vt:lpstr>Descending Indexes</vt:lpstr>
      <vt:lpstr>Does it matter?</vt:lpstr>
      <vt:lpstr>Ascending Scan Descending Index WHERE name &lt;=‘Clark’ </vt:lpstr>
      <vt:lpstr>Ascending Index Scan WHERE name &lt;=‘Clark’</vt:lpstr>
      <vt:lpstr>Descending Scan Ascending Index WHERE name &lt;=‘Clark’</vt:lpstr>
      <vt:lpstr>Ascending Index WHERE name &gt;=‘Clark’</vt:lpstr>
      <vt:lpstr>Limitations of Descending Indexes</vt:lpstr>
      <vt:lpstr>Requirements of Primary Keys</vt:lpstr>
      <vt:lpstr>Non-nullable unique index</vt:lpstr>
      <vt:lpstr>Primary Keys</vt:lpstr>
      <vt:lpstr>Upgrade considerations</vt:lpstr>
      <vt:lpstr>Conclusion</vt:lpstr>
      <vt:lpstr>Materialised Views</vt:lpstr>
      <vt:lpstr>Why Materialise a View?</vt:lpstr>
      <vt:lpstr>Materialised Views in PT8.54</vt:lpstr>
      <vt:lpstr>Example 1: Replicate part of JOB</vt:lpstr>
      <vt:lpstr>Example 1: Replicate part of JOB</vt:lpstr>
      <vt:lpstr>MV Design – Thought required</vt:lpstr>
      <vt:lpstr>Build Script: MV doesn’t exist (1)</vt:lpstr>
      <vt:lpstr>Build Script: MV doesn’t exist (2)</vt:lpstr>
      <vt:lpstr>Build Script: MV exists</vt:lpstr>
      <vt:lpstr>Must have primary key on source table</vt:lpstr>
      <vt:lpstr>Indexing MVs</vt:lpstr>
      <vt:lpstr>Indexing MVs</vt:lpstr>
      <vt:lpstr>Partitioned MVs</vt:lpstr>
      <vt:lpstr>Example 2: Replicate part of PS_JOB locally</vt:lpstr>
      <vt:lpstr>MV Log created with additional columns</vt:lpstr>
      <vt:lpstr>MV Log created with additional columns</vt:lpstr>
      <vt:lpstr>MVs in Application Designer are more like Views than Tables!</vt:lpstr>
      <vt:lpstr>Example 3: MV of Security View</vt:lpstr>
      <vt:lpstr>Example 3: PK validation?</vt:lpstr>
      <vt:lpstr>MV_CAPABILITIES_TABLE</vt:lpstr>
      <vt:lpstr>DBMS_MVIEW.EXPLAIN_MVIEW</vt:lpstr>
      <vt:lpstr>Oracle RDBMS Feature:  Query ReWrite</vt:lpstr>
      <vt:lpstr>Example: Query ReWrite</vt:lpstr>
      <vt:lpstr>Example: Query ReWrite</vt:lpstr>
      <vt:lpstr>Refreshing MVs</vt:lpstr>
      <vt:lpstr>Simple MV Refresh Interval</vt:lpstr>
      <vt:lpstr>Simple MV Refresh Interval</vt:lpstr>
      <vt:lpstr>Creates a database job</vt:lpstr>
      <vt:lpstr>MV refresh considerations</vt:lpstr>
      <vt:lpstr>My MV recommendations</vt:lpstr>
      <vt:lpstr>My MV recommendations</vt:lpstr>
      <vt:lpstr>My MV Conclusions</vt:lpstr>
      <vt:lpstr>Global Temporary Tables</vt:lpstr>
      <vt:lpstr>GTT Tablespace</vt:lpstr>
      <vt:lpstr>GTT uses</vt:lpstr>
      <vt:lpstr>GTTs in PT8.54</vt:lpstr>
      <vt:lpstr>GTTs in PT8.54</vt:lpstr>
      <vt:lpstr>A small problem!</vt:lpstr>
      <vt:lpstr>My Recommendation</vt:lpstr>
      <vt:lpstr>Partitioning</vt:lpstr>
      <vt:lpstr>Partitioning</vt:lpstr>
      <vt:lpstr>Partitioning prior to 8.54</vt:lpstr>
      <vt:lpstr>Partitioning prior to 8.54</vt:lpstr>
      <vt:lpstr>Has Oracle shot my fox?</vt:lpstr>
      <vt:lpstr>Example 1: Range Partitioning PSWORKLIST</vt:lpstr>
      <vt:lpstr>Partitioning Utility Component</vt:lpstr>
      <vt:lpstr>Partitioning Utility Component</vt:lpstr>
      <vt:lpstr>Partitioning Utility Component</vt:lpstr>
      <vt:lpstr>Partitioning Utility Component</vt:lpstr>
      <vt:lpstr>Partition DDL in Application Designer</vt:lpstr>
      <vt:lpstr>DDL Script problems</vt:lpstr>
      <vt:lpstr>Partitioning Utility Component</vt:lpstr>
      <vt:lpstr>Partitioning Utility Component</vt:lpstr>
      <vt:lpstr>Not integrated into Application Designer</vt:lpstr>
      <vt:lpstr>Example 2: Import Existing Partitioning</vt:lpstr>
      <vt:lpstr>Import DDL from Oracle Catalogue</vt:lpstr>
      <vt:lpstr>Example 3: Partitioning in GP_RSLT_ACUM</vt:lpstr>
      <vt:lpstr>PowerPoint Presentation</vt:lpstr>
      <vt:lpstr>Generated DDL uses template syntax</vt:lpstr>
      <vt:lpstr>Partitioning in Global Payroll</vt:lpstr>
      <vt:lpstr>My opinion</vt:lpstr>
      <vt:lpstr>%SQLHint Meta-SQL</vt:lpstr>
      <vt:lpstr>Prior to 8.54</vt:lpstr>
      <vt:lpstr>Contrived Example</vt:lpstr>
      <vt:lpstr>Result of Contrived Example</vt:lpstr>
      <vt:lpstr>Plan Stability in Oracle</vt:lpstr>
      <vt:lpstr>Conclusion</vt:lpstr>
      <vt:lpstr>PowerPoint Presentation</vt:lpstr>
      <vt:lpstr>%SelectDummyTable Meta-SQL</vt:lpstr>
      <vt:lpstr>Example</vt:lpstr>
      <vt:lpstr>Conclusion</vt:lpstr>
      <vt:lpstr>Multiple Security Records</vt:lpstr>
      <vt:lpstr>Query Security prior to PT8.54</vt:lpstr>
      <vt:lpstr>PS/Query SQL</vt:lpstr>
      <vt:lpstr>Multiple Query Security records</vt:lpstr>
      <vt:lpstr>PS/Query with  multiple security records</vt:lpstr>
      <vt:lpstr>Conclusion</vt:lpstr>
      <vt:lpstr>Oracle Resource Manager</vt:lpstr>
      <vt:lpstr>Oracle Resource Manager in PeopleTools 8.54</vt:lpstr>
      <vt:lpstr>PeopleSoft Executable →Resource Map</vt:lpstr>
      <vt:lpstr>PS_PTEXEC2RESOURCE Mappings</vt:lpstr>
      <vt:lpstr>Oracle Resource Manager</vt:lpstr>
      <vt:lpstr>Consumer Group Mapping</vt:lpstr>
      <vt:lpstr>Consumer Group Mapping Priority</vt:lpstr>
      <vt:lpstr>Conclusion</vt:lpstr>
      <vt:lpstr>Performance Monitor enhancements</vt:lpstr>
      <vt:lpstr>PowerPoint Presentation</vt:lpstr>
      <vt:lpstr>EnableAEMonitoring</vt:lpstr>
      <vt:lpstr>New Parameter in psprcs.cfg</vt:lpstr>
      <vt:lpstr>Conclusion</vt:lpstr>
      <vt:lpstr>Questions?</vt:lpstr>
      <vt:lpstr>Conclusion</vt:lpstr>
    </vt:vector>
  </TitlesOfParts>
  <Company>Go-Faster Consultancy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Use of Active Session History</dc:title>
  <dc:subject>ASH</dc:subject>
  <dc:creator>David Kurtz</dc:creator>
  <dc:description>OUGI 2014</dc:description>
  <cp:lastModifiedBy>David Kurtz</cp:lastModifiedBy>
  <cp:revision>337</cp:revision>
  <cp:lastPrinted>2002-11-03T18:47:14Z</cp:lastPrinted>
  <dcterms:created xsi:type="dcterms:W3CDTF">2002-12-09T18:46:39Z</dcterms:created>
  <dcterms:modified xsi:type="dcterms:W3CDTF">2015-03-30T18:21:35Z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2</vt:i4>
  </property>
  <property fmtid="{D5CDD505-2E9C-101B-9397-08002B2CF9AE}" pid="4" name="Compression">
    <vt:i4>50</vt:i4>
  </property>
  <property fmtid="{D5CDD505-2E9C-101B-9397-08002B2CF9AE}" pid="5" name="ScreenSize">
    <vt:i4>2</vt:i4>
  </property>
  <property fmtid="{D5CDD505-2E9C-101B-9397-08002B2CF9AE}" pid="6" name="ScreenUsage">
    <vt:i4>1</vt:i4>
  </property>
  <property fmtid="{D5CDD505-2E9C-101B-9397-08002B2CF9AE}" pid="7" name="MailAddress">
    <vt:lpwstr>david@go-faster.co.uk</vt:lpwstr>
  </property>
  <property fmtid="{D5CDD505-2E9C-101B-9397-08002B2CF9AE}" pid="8" name="HomePage">
    <vt:lpwstr>www.go-faster.co.uk</vt:lpwstr>
  </property>
  <property fmtid="{D5CDD505-2E9C-101B-9397-08002B2CF9AE}" pid="9" name="Other">
    <vt:lpwstr>Presentation to DBMS SIG of UK Oracle User Group 14/3/2000</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C:\User\kurzbyrn\go-faster\</vt:lpwstr>
  </property>
</Properties>
</file>